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png&amp;ehk=wuocZHhaVE"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90" r:id="rId3"/>
    <p:sldId id="257" r:id="rId4"/>
    <p:sldId id="270" r:id="rId5"/>
    <p:sldId id="258" r:id="rId6"/>
    <p:sldId id="260" r:id="rId7"/>
    <p:sldId id="261" r:id="rId8"/>
    <p:sldId id="259" r:id="rId9"/>
    <p:sldId id="273" r:id="rId10"/>
    <p:sldId id="291" r:id="rId11"/>
    <p:sldId id="262" r:id="rId12"/>
    <p:sldId id="274" r:id="rId13"/>
    <p:sldId id="296" r:id="rId14"/>
    <p:sldId id="297" r:id="rId15"/>
    <p:sldId id="298" r:id="rId16"/>
    <p:sldId id="299" r:id="rId17"/>
    <p:sldId id="300" r:id="rId18"/>
    <p:sldId id="285" r:id="rId19"/>
    <p:sldId id="264" r:id="rId20"/>
    <p:sldId id="292" r:id="rId21"/>
    <p:sldId id="265" r:id="rId22"/>
    <p:sldId id="286" r:id="rId23"/>
    <p:sldId id="287" r:id="rId24"/>
    <p:sldId id="301" r:id="rId25"/>
    <p:sldId id="289"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EE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5" autoAdjust="0"/>
    <p:restoredTop sz="73272" autoAdjust="0"/>
  </p:normalViewPr>
  <p:slideViewPr>
    <p:cSldViewPr snapToGrid="0">
      <p:cViewPr varScale="1">
        <p:scale>
          <a:sx n="69" d="100"/>
          <a:sy n="69" d="100"/>
        </p:scale>
        <p:origin x="7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CB948-D479-40DB-8B8A-6479B330CE2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8FA43632-B430-42E7-9E0A-483B76A33223}">
      <dgm:prSet phldrT="[Text]"/>
      <dgm:spPr/>
      <dgm:t>
        <a:bodyPr/>
        <a:lstStyle/>
        <a:p>
          <a:r>
            <a:rPr lang="en-US" dirty="0"/>
            <a:t>Smart Grid</a:t>
          </a:r>
        </a:p>
      </dgm:t>
    </dgm:pt>
    <dgm:pt modelId="{FC3360D6-3BBA-472C-B659-37668659F02B}" type="parTrans" cxnId="{23FA431E-7967-4047-BA66-9BB5B8D2E292}">
      <dgm:prSet/>
      <dgm:spPr/>
      <dgm:t>
        <a:bodyPr/>
        <a:lstStyle/>
        <a:p>
          <a:endParaRPr lang="en-US"/>
        </a:p>
      </dgm:t>
    </dgm:pt>
    <dgm:pt modelId="{AFF242FE-6337-492C-9118-6C7D1FF3A435}" type="sibTrans" cxnId="{23FA431E-7967-4047-BA66-9BB5B8D2E292}">
      <dgm:prSet/>
      <dgm:spPr/>
      <dgm:t>
        <a:bodyPr/>
        <a:lstStyle/>
        <a:p>
          <a:endParaRPr lang="en-US"/>
        </a:p>
      </dgm:t>
    </dgm:pt>
    <dgm:pt modelId="{1E401CDD-AA6A-4104-9107-354892280FA7}">
      <dgm:prSet phldrT="[Text]" custT="1"/>
      <dgm:spPr/>
      <dgm:t>
        <a:bodyPr/>
        <a:lstStyle/>
        <a:p>
          <a:r>
            <a:rPr lang="en-US" sz="1600" dirty="0"/>
            <a:t>Information technology</a:t>
          </a:r>
        </a:p>
      </dgm:t>
    </dgm:pt>
    <dgm:pt modelId="{2DBC9ABE-CD9C-44A6-A413-5CE72860AE7F}" type="parTrans" cxnId="{3E298DCE-A787-40E3-BED8-732C85722CE0}">
      <dgm:prSet/>
      <dgm:spPr/>
      <dgm:t>
        <a:bodyPr/>
        <a:lstStyle/>
        <a:p>
          <a:endParaRPr lang="en-US"/>
        </a:p>
      </dgm:t>
    </dgm:pt>
    <dgm:pt modelId="{6E609A4B-B350-4703-A810-8D16CBFB830F}" type="sibTrans" cxnId="{3E298DCE-A787-40E3-BED8-732C85722CE0}">
      <dgm:prSet/>
      <dgm:spPr/>
      <dgm:t>
        <a:bodyPr/>
        <a:lstStyle/>
        <a:p>
          <a:endParaRPr lang="en-US"/>
        </a:p>
      </dgm:t>
    </dgm:pt>
    <dgm:pt modelId="{6C4F7B52-0B16-4437-B4E4-18C1615E36F2}">
      <dgm:prSet phldrT="[Text]" custT="1"/>
      <dgm:spPr/>
      <dgm:t>
        <a:bodyPr/>
        <a:lstStyle/>
        <a:p>
          <a:r>
            <a:rPr lang="en-US" sz="1600" dirty="0"/>
            <a:t>Communication technology</a:t>
          </a:r>
        </a:p>
      </dgm:t>
    </dgm:pt>
    <dgm:pt modelId="{ABA41185-3BC9-4A63-90DE-275C6BD74ABB}" type="parTrans" cxnId="{2E31ECCB-5A47-4037-B3CF-9BD098A9E00B}">
      <dgm:prSet/>
      <dgm:spPr/>
      <dgm:t>
        <a:bodyPr/>
        <a:lstStyle/>
        <a:p>
          <a:endParaRPr lang="en-US"/>
        </a:p>
      </dgm:t>
    </dgm:pt>
    <dgm:pt modelId="{49BBD040-EDE7-45BD-B85F-B3E1AF8D937F}" type="sibTrans" cxnId="{2E31ECCB-5A47-4037-B3CF-9BD098A9E00B}">
      <dgm:prSet/>
      <dgm:spPr/>
      <dgm:t>
        <a:bodyPr/>
        <a:lstStyle/>
        <a:p>
          <a:endParaRPr lang="en-US"/>
        </a:p>
      </dgm:t>
    </dgm:pt>
    <dgm:pt modelId="{A88D0D21-56A6-4EEA-9B9B-4815359F3B45}">
      <dgm:prSet phldrT="[Text]"/>
      <dgm:spPr/>
      <dgm:t>
        <a:bodyPr/>
        <a:lstStyle/>
        <a:p>
          <a:r>
            <a:rPr lang="en-US" dirty="0"/>
            <a:t>Advanced Computing</a:t>
          </a:r>
        </a:p>
      </dgm:t>
    </dgm:pt>
    <dgm:pt modelId="{8C3008DA-BA95-40B2-9C34-EEC8B7975107}" type="parTrans" cxnId="{6666E43A-7B45-47C8-8B91-F34E012C29A3}">
      <dgm:prSet/>
      <dgm:spPr/>
      <dgm:t>
        <a:bodyPr/>
        <a:lstStyle/>
        <a:p>
          <a:endParaRPr lang="en-US"/>
        </a:p>
      </dgm:t>
    </dgm:pt>
    <dgm:pt modelId="{F7E89749-56EA-4019-8342-EF428A96E82A}" type="sibTrans" cxnId="{6666E43A-7B45-47C8-8B91-F34E012C29A3}">
      <dgm:prSet/>
      <dgm:spPr/>
      <dgm:t>
        <a:bodyPr/>
        <a:lstStyle/>
        <a:p>
          <a:endParaRPr lang="en-US"/>
        </a:p>
      </dgm:t>
    </dgm:pt>
    <dgm:pt modelId="{C0859EBE-B320-4237-A077-729D78465A66}">
      <dgm:prSet phldrT="[Text]"/>
      <dgm:spPr/>
      <dgm:t>
        <a:bodyPr/>
        <a:lstStyle/>
        <a:p>
          <a:r>
            <a:rPr lang="en-US" dirty="0"/>
            <a:t>Power Technology</a:t>
          </a:r>
        </a:p>
      </dgm:t>
    </dgm:pt>
    <dgm:pt modelId="{F0671A44-B477-49BB-ABDA-2D0E85D59E4B}" type="parTrans" cxnId="{98B0F209-6F6C-42CC-AA41-6CEAF58E9774}">
      <dgm:prSet/>
      <dgm:spPr/>
      <dgm:t>
        <a:bodyPr/>
        <a:lstStyle/>
        <a:p>
          <a:endParaRPr lang="en-US"/>
        </a:p>
      </dgm:t>
    </dgm:pt>
    <dgm:pt modelId="{F4AC6C9D-4B73-46A7-8BEE-9C0EDF0DE71F}" type="sibTrans" cxnId="{98B0F209-6F6C-42CC-AA41-6CEAF58E9774}">
      <dgm:prSet/>
      <dgm:spPr/>
      <dgm:t>
        <a:bodyPr/>
        <a:lstStyle/>
        <a:p>
          <a:endParaRPr lang="en-US"/>
        </a:p>
      </dgm:t>
    </dgm:pt>
    <dgm:pt modelId="{DB19F1F6-4D78-4F1D-ADFC-5DC40A326E6A}">
      <dgm:prSet phldrT="[Text]" custT="1"/>
      <dgm:spPr/>
      <dgm:t>
        <a:bodyPr/>
        <a:lstStyle/>
        <a:p>
          <a:r>
            <a:rPr lang="en-US" sz="1600" dirty="0"/>
            <a:t> Existing power systems</a:t>
          </a:r>
        </a:p>
      </dgm:t>
    </dgm:pt>
    <dgm:pt modelId="{1CC8E436-5D2D-4CA5-9713-E0E9BE38A551}" type="parTrans" cxnId="{A9157D24-2BE6-4CA5-8A25-301575DE56FC}">
      <dgm:prSet/>
      <dgm:spPr/>
      <dgm:t>
        <a:bodyPr/>
        <a:lstStyle/>
        <a:p>
          <a:endParaRPr lang="en-US"/>
        </a:p>
      </dgm:t>
    </dgm:pt>
    <dgm:pt modelId="{71941825-3062-4039-BB19-3108490924AD}" type="sibTrans" cxnId="{A9157D24-2BE6-4CA5-8A25-301575DE56FC}">
      <dgm:prSet/>
      <dgm:spPr/>
      <dgm:t>
        <a:bodyPr/>
        <a:lstStyle/>
        <a:p>
          <a:endParaRPr lang="en-US"/>
        </a:p>
      </dgm:t>
    </dgm:pt>
    <dgm:pt modelId="{AA9670EF-87B3-487B-B63A-7AD360B6DF50}" type="pres">
      <dgm:prSet presAssocID="{675CB948-D479-40DB-8B8A-6479B330CE28}" presName="Name0" presStyleCnt="0">
        <dgm:presLayoutVars>
          <dgm:chMax val="1"/>
          <dgm:dir/>
          <dgm:animLvl val="ctr"/>
          <dgm:resizeHandles val="exact"/>
        </dgm:presLayoutVars>
      </dgm:prSet>
      <dgm:spPr/>
    </dgm:pt>
    <dgm:pt modelId="{E370C5C3-751A-4FD9-B4BC-3A44EC2262DC}" type="pres">
      <dgm:prSet presAssocID="{8FA43632-B430-42E7-9E0A-483B76A33223}" presName="centerShape" presStyleLbl="node0" presStyleIdx="0" presStyleCnt="1"/>
      <dgm:spPr/>
    </dgm:pt>
    <dgm:pt modelId="{93732163-CBF4-4E95-B487-14B3DBD6EDCE}" type="pres">
      <dgm:prSet presAssocID="{1E401CDD-AA6A-4104-9107-354892280FA7}" presName="node" presStyleLbl="node1" presStyleIdx="0" presStyleCnt="5">
        <dgm:presLayoutVars>
          <dgm:bulletEnabled val="1"/>
        </dgm:presLayoutVars>
      </dgm:prSet>
      <dgm:spPr/>
    </dgm:pt>
    <dgm:pt modelId="{A2C6F51C-6DCD-476A-8470-BB13BF30D33E}" type="pres">
      <dgm:prSet presAssocID="{1E401CDD-AA6A-4104-9107-354892280FA7}" presName="dummy" presStyleCnt="0"/>
      <dgm:spPr/>
    </dgm:pt>
    <dgm:pt modelId="{61C42B3D-93E0-45D6-ADEB-EF5F2E05537C}" type="pres">
      <dgm:prSet presAssocID="{6E609A4B-B350-4703-A810-8D16CBFB830F}" presName="sibTrans" presStyleLbl="sibTrans2D1" presStyleIdx="0" presStyleCnt="5"/>
      <dgm:spPr/>
    </dgm:pt>
    <dgm:pt modelId="{0C2092F3-8EC3-447D-AF4B-7AC66B55BC29}" type="pres">
      <dgm:prSet presAssocID="{6C4F7B52-0B16-4437-B4E4-18C1615E36F2}" presName="node" presStyleLbl="node1" presStyleIdx="1" presStyleCnt="5">
        <dgm:presLayoutVars>
          <dgm:bulletEnabled val="1"/>
        </dgm:presLayoutVars>
      </dgm:prSet>
      <dgm:spPr/>
    </dgm:pt>
    <dgm:pt modelId="{3E2D8A9B-1B13-4C47-AAF9-F2069CD09063}" type="pres">
      <dgm:prSet presAssocID="{6C4F7B52-0B16-4437-B4E4-18C1615E36F2}" presName="dummy" presStyleCnt="0"/>
      <dgm:spPr/>
    </dgm:pt>
    <dgm:pt modelId="{D6FBB2D3-225E-4BAA-AA0A-C812DD863268}" type="pres">
      <dgm:prSet presAssocID="{49BBD040-EDE7-45BD-B85F-B3E1AF8D937F}" presName="sibTrans" presStyleLbl="sibTrans2D1" presStyleIdx="1" presStyleCnt="5"/>
      <dgm:spPr/>
    </dgm:pt>
    <dgm:pt modelId="{D7AABB2E-79B5-43EE-9588-A6195B83524B}" type="pres">
      <dgm:prSet presAssocID="{A88D0D21-56A6-4EEA-9B9B-4815359F3B45}" presName="node" presStyleLbl="node1" presStyleIdx="2" presStyleCnt="5">
        <dgm:presLayoutVars>
          <dgm:bulletEnabled val="1"/>
        </dgm:presLayoutVars>
      </dgm:prSet>
      <dgm:spPr/>
    </dgm:pt>
    <dgm:pt modelId="{750A7F57-9874-479E-B882-B0A84FB9C22C}" type="pres">
      <dgm:prSet presAssocID="{A88D0D21-56A6-4EEA-9B9B-4815359F3B45}" presName="dummy" presStyleCnt="0"/>
      <dgm:spPr/>
    </dgm:pt>
    <dgm:pt modelId="{F742BD3D-3E6B-4FE6-96CE-F2EA24B809EF}" type="pres">
      <dgm:prSet presAssocID="{F7E89749-56EA-4019-8342-EF428A96E82A}" presName="sibTrans" presStyleLbl="sibTrans2D1" presStyleIdx="2" presStyleCnt="5"/>
      <dgm:spPr/>
    </dgm:pt>
    <dgm:pt modelId="{636E598F-303A-435C-8A39-BF86A3A0E767}" type="pres">
      <dgm:prSet presAssocID="{C0859EBE-B320-4237-A077-729D78465A66}" presName="node" presStyleLbl="node1" presStyleIdx="3" presStyleCnt="5">
        <dgm:presLayoutVars>
          <dgm:bulletEnabled val="1"/>
        </dgm:presLayoutVars>
      </dgm:prSet>
      <dgm:spPr/>
    </dgm:pt>
    <dgm:pt modelId="{E69AAF70-7953-4E1A-88B9-122A9D7254C5}" type="pres">
      <dgm:prSet presAssocID="{C0859EBE-B320-4237-A077-729D78465A66}" presName="dummy" presStyleCnt="0"/>
      <dgm:spPr/>
    </dgm:pt>
    <dgm:pt modelId="{0DAC89DF-2E6F-466C-9A77-F3C2D3E0F437}" type="pres">
      <dgm:prSet presAssocID="{F4AC6C9D-4B73-46A7-8BEE-9C0EDF0DE71F}" presName="sibTrans" presStyleLbl="sibTrans2D1" presStyleIdx="3" presStyleCnt="5"/>
      <dgm:spPr/>
    </dgm:pt>
    <dgm:pt modelId="{79BCA061-01B1-4C39-BB55-F06FA7E0AA5A}" type="pres">
      <dgm:prSet presAssocID="{DB19F1F6-4D78-4F1D-ADFC-5DC40A326E6A}" presName="node" presStyleLbl="node1" presStyleIdx="4" presStyleCnt="5">
        <dgm:presLayoutVars>
          <dgm:bulletEnabled val="1"/>
        </dgm:presLayoutVars>
      </dgm:prSet>
      <dgm:spPr/>
    </dgm:pt>
    <dgm:pt modelId="{55042CDC-1CA7-453A-B76C-928C5C5583AA}" type="pres">
      <dgm:prSet presAssocID="{DB19F1F6-4D78-4F1D-ADFC-5DC40A326E6A}" presName="dummy" presStyleCnt="0"/>
      <dgm:spPr/>
    </dgm:pt>
    <dgm:pt modelId="{A05A44BA-011F-447F-BBF9-511AFC29B395}" type="pres">
      <dgm:prSet presAssocID="{71941825-3062-4039-BB19-3108490924AD}" presName="sibTrans" presStyleLbl="sibTrans2D1" presStyleIdx="4" presStyleCnt="5"/>
      <dgm:spPr/>
    </dgm:pt>
  </dgm:ptLst>
  <dgm:cxnLst>
    <dgm:cxn modelId="{98B0F209-6F6C-42CC-AA41-6CEAF58E9774}" srcId="{8FA43632-B430-42E7-9E0A-483B76A33223}" destId="{C0859EBE-B320-4237-A077-729D78465A66}" srcOrd="3" destOrd="0" parTransId="{F0671A44-B477-49BB-ABDA-2D0E85D59E4B}" sibTransId="{F4AC6C9D-4B73-46A7-8BEE-9C0EDF0DE71F}"/>
    <dgm:cxn modelId="{C2E0B51C-E5C9-4087-845D-7D983EC82A03}" type="presOf" srcId="{DB19F1F6-4D78-4F1D-ADFC-5DC40A326E6A}" destId="{79BCA061-01B1-4C39-BB55-F06FA7E0AA5A}" srcOrd="0" destOrd="0" presId="urn:microsoft.com/office/officeart/2005/8/layout/radial6"/>
    <dgm:cxn modelId="{23FA431E-7967-4047-BA66-9BB5B8D2E292}" srcId="{675CB948-D479-40DB-8B8A-6479B330CE28}" destId="{8FA43632-B430-42E7-9E0A-483B76A33223}" srcOrd="0" destOrd="0" parTransId="{FC3360D6-3BBA-472C-B659-37668659F02B}" sibTransId="{AFF242FE-6337-492C-9118-6C7D1FF3A435}"/>
    <dgm:cxn modelId="{A29AD621-8E11-4590-87FF-27E2903812E5}" type="presOf" srcId="{675CB948-D479-40DB-8B8A-6479B330CE28}" destId="{AA9670EF-87B3-487B-B63A-7AD360B6DF50}" srcOrd="0" destOrd="0" presId="urn:microsoft.com/office/officeart/2005/8/layout/radial6"/>
    <dgm:cxn modelId="{A9157D24-2BE6-4CA5-8A25-301575DE56FC}" srcId="{8FA43632-B430-42E7-9E0A-483B76A33223}" destId="{DB19F1F6-4D78-4F1D-ADFC-5DC40A326E6A}" srcOrd="4" destOrd="0" parTransId="{1CC8E436-5D2D-4CA5-9713-E0E9BE38A551}" sibTransId="{71941825-3062-4039-BB19-3108490924AD}"/>
    <dgm:cxn modelId="{6666E43A-7B45-47C8-8B91-F34E012C29A3}" srcId="{8FA43632-B430-42E7-9E0A-483B76A33223}" destId="{A88D0D21-56A6-4EEA-9B9B-4815359F3B45}" srcOrd="2" destOrd="0" parTransId="{8C3008DA-BA95-40B2-9C34-EEC8B7975107}" sibTransId="{F7E89749-56EA-4019-8342-EF428A96E82A}"/>
    <dgm:cxn modelId="{8B7B7B67-7EB3-4B6B-B5EE-D9B51991BDF4}" type="presOf" srcId="{1E401CDD-AA6A-4104-9107-354892280FA7}" destId="{93732163-CBF4-4E95-B487-14B3DBD6EDCE}" srcOrd="0" destOrd="0" presId="urn:microsoft.com/office/officeart/2005/8/layout/radial6"/>
    <dgm:cxn modelId="{91FF8372-C27A-40FB-A28F-519BE07478EF}" type="presOf" srcId="{8FA43632-B430-42E7-9E0A-483B76A33223}" destId="{E370C5C3-751A-4FD9-B4BC-3A44EC2262DC}" srcOrd="0" destOrd="0" presId="urn:microsoft.com/office/officeart/2005/8/layout/radial6"/>
    <dgm:cxn modelId="{5EF43478-0987-49B7-BB88-DB52B372A196}" type="presOf" srcId="{71941825-3062-4039-BB19-3108490924AD}" destId="{A05A44BA-011F-447F-BBF9-511AFC29B395}" srcOrd="0" destOrd="0" presId="urn:microsoft.com/office/officeart/2005/8/layout/radial6"/>
    <dgm:cxn modelId="{DEB74759-FC83-452F-B426-119A1F8ED0EF}" type="presOf" srcId="{6C4F7B52-0B16-4437-B4E4-18C1615E36F2}" destId="{0C2092F3-8EC3-447D-AF4B-7AC66B55BC29}" srcOrd="0" destOrd="0" presId="urn:microsoft.com/office/officeart/2005/8/layout/radial6"/>
    <dgm:cxn modelId="{A7F2B787-C5A8-4F5D-91A0-B30D2F234287}" type="presOf" srcId="{6E609A4B-B350-4703-A810-8D16CBFB830F}" destId="{61C42B3D-93E0-45D6-ADEB-EF5F2E05537C}" srcOrd="0" destOrd="0" presId="urn:microsoft.com/office/officeart/2005/8/layout/radial6"/>
    <dgm:cxn modelId="{5037719A-29A0-40AD-A9F0-8E4598F9B825}" type="presOf" srcId="{F4AC6C9D-4B73-46A7-8BEE-9C0EDF0DE71F}" destId="{0DAC89DF-2E6F-466C-9A77-F3C2D3E0F437}" srcOrd="0" destOrd="0" presId="urn:microsoft.com/office/officeart/2005/8/layout/radial6"/>
    <dgm:cxn modelId="{5842DF9D-A7EA-4370-ABD4-4AD695A56053}" type="presOf" srcId="{49BBD040-EDE7-45BD-B85F-B3E1AF8D937F}" destId="{D6FBB2D3-225E-4BAA-AA0A-C812DD863268}" srcOrd="0" destOrd="0" presId="urn:microsoft.com/office/officeart/2005/8/layout/radial6"/>
    <dgm:cxn modelId="{18A525AE-5A40-4CEF-B561-137EE8BCD7E1}" type="presOf" srcId="{F7E89749-56EA-4019-8342-EF428A96E82A}" destId="{F742BD3D-3E6B-4FE6-96CE-F2EA24B809EF}" srcOrd="0" destOrd="0" presId="urn:microsoft.com/office/officeart/2005/8/layout/radial6"/>
    <dgm:cxn modelId="{1E9079C8-3662-4A7B-86CD-2CACB96604AB}" type="presOf" srcId="{A88D0D21-56A6-4EEA-9B9B-4815359F3B45}" destId="{D7AABB2E-79B5-43EE-9588-A6195B83524B}" srcOrd="0" destOrd="0" presId="urn:microsoft.com/office/officeart/2005/8/layout/radial6"/>
    <dgm:cxn modelId="{2E31ECCB-5A47-4037-B3CF-9BD098A9E00B}" srcId="{8FA43632-B430-42E7-9E0A-483B76A33223}" destId="{6C4F7B52-0B16-4437-B4E4-18C1615E36F2}" srcOrd="1" destOrd="0" parTransId="{ABA41185-3BC9-4A63-90DE-275C6BD74ABB}" sibTransId="{49BBD040-EDE7-45BD-B85F-B3E1AF8D937F}"/>
    <dgm:cxn modelId="{3E298DCE-A787-40E3-BED8-732C85722CE0}" srcId="{8FA43632-B430-42E7-9E0A-483B76A33223}" destId="{1E401CDD-AA6A-4104-9107-354892280FA7}" srcOrd="0" destOrd="0" parTransId="{2DBC9ABE-CD9C-44A6-A413-5CE72860AE7F}" sibTransId="{6E609A4B-B350-4703-A810-8D16CBFB830F}"/>
    <dgm:cxn modelId="{9EF3E9E7-D926-47B5-BE60-AFB3F2368837}" type="presOf" srcId="{C0859EBE-B320-4237-A077-729D78465A66}" destId="{636E598F-303A-435C-8A39-BF86A3A0E767}" srcOrd="0" destOrd="0" presId="urn:microsoft.com/office/officeart/2005/8/layout/radial6"/>
    <dgm:cxn modelId="{6C938CBB-AB13-4F7A-9399-41ECCC6AAE08}" type="presParOf" srcId="{AA9670EF-87B3-487B-B63A-7AD360B6DF50}" destId="{E370C5C3-751A-4FD9-B4BC-3A44EC2262DC}" srcOrd="0" destOrd="0" presId="urn:microsoft.com/office/officeart/2005/8/layout/radial6"/>
    <dgm:cxn modelId="{91D74036-4380-41CE-BFD2-90A56ACECC35}" type="presParOf" srcId="{AA9670EF-87B3-487B-B63A-7AD360B6DF50}" destId="{93732163-CBF4-4E95-B487-14B3DBD6EDCE}" srcOrd="1" destOrd="0" presId="urn:microsoft.com/office/officeart/2005/8/layout/radial6"/>
    <dgm:cxn modelId="{D03A075F-0073-4CC1-9E73-E881B7BD61C6}" type="presParOf" srcId="{AA9670EF-87B3-487B-B63A-7AD360B6DF50}" destId="{A2C6F51C-6DCD-476A-8470-BB13BF30D33E}" srcOrd="2" destOrd="0" presId="urn:microsoft.com/office/officeart/2005/8/layout/radial6"/>
    <dgm:cxn modelId="{8052BD29-24C2-4E14-B5C7-833AE5CAC2DB}" type="presParOf" srcId="{AA9670EF-87B3-487B-B63A-7AD360B6DF50}" destId="{61C42B3D-93E0-45D6-ADEB-EF5F2E05537C}" srcOrd="3" destOrd="0" presId="urn:microsoft.com/office/officeart/2005/8/layout/radial6"/>
    <dgm:cxn modelId="{5E732F6B-40E5-4446-B234-ED69C1809CDE}" type="presParOf" srcId="{AA9670EF-87B3-487B-B63A-7AD360B6DF50}" destId="{0C2092F3-8EC3-447D-AF4B-7AC66B55BC29}" srcOrd="4" destOrd="0" presId="urn:microsoft.com/office/officeart/2005/8/layout/radial6"/>
    <dgm:cxn modelId="{35A0D858-8AE4-4437-BBDF-931F700180DC}" type="presParOf" srcId="{AA9670EF-87B3-487B-B63A-7AD360B6DF50}" destId="{3E2D8A9B-1B13-4C47-AAF9-F2069CD09063}" srcOrd="5" destOrd="0" presId="urn:microsoft.com/office/officeart/2005/8/layout/radial6"/>
    <dgm:cxn modelId="{7C3B8AE4-5218-4094-AF43-502992B16B68}" type="presParOf" srcId="{AA9670EF-87B3-487B-B63A-7AD360B6DF50}" destId="{D6FBB2D3-225E-4BAA-AA0A-C812DD863268}" srcOrd="6" destOrd="0" presId="urn:microsoft.com/office/officeart/2005/8/layout/radial6"/>
    <dgm:cxn modelId="{16FFD92B-1E51-40BE-8659-0FA7629A907C}" type="presParOf" srcId="{AA9670EF-87B3-487B-B63A-7AD360B6DF50}" destId="{D7AABB2E-79B5-43EE-9588-A6195B83524B}" srcOrd="7" destOrd="0" presId="urn:microsoft.com/office/officeart/2005/8/layout/radial6"/>
    <dgm:cxn modelId="{B533930B-C14C-4BE7-A70F-D4FF09DA7973}" type="presParOf" srcId="{AA9670EF-87B3-487B-B63A-7AD360B6DF50}" destId="{750A7F57-9874-479E-B882-B0A84FB9C22C}" srcOrd="8" destOrd="0" presId="urn:microsoft.com/office/officeart/2005/8/layout/radial6"/>
    <dgm:cxn modelId="{57D1BADD-84F8-481D-A0F8-874E50598D96}" type="presParOf" srcId="{AA9670EF-87B3-487B-B63A-7AD360B6DF50}" destId="{F742BD3D-3E6B-4FE6-96CE-F2EA24B809EF}" srcOrd="9" destOrd="0" presId="urn:microsoft.com/office/officeart/2005/8/layout/radial6"/>
    <dgm:cxn modelId="{E16733D0-2EC7-4B24-A76B-3AB257FD6ED3}" type="presParOf" srcId="{AA9670EF-87B3-487B-B63A-7AD360B6DF50}" destId="{636E598F-303A-435C-8A39-BF86A3A0E767}" srcOrd="10" destOrd="0" presId="urn:microsoft.com/office/officeart/2005/8/layout/radial6"/>
    <dgm:cxn modelId="{F2F2CF6A-0D4B-4957-BE54-FCA567DBA5C4}" type="presParOf" srcId="{AA9670EF-87B3-487B-B63A-7AD360B6DF50}" destId="{E69AAF70-7953-4E1A-88B9-122A9D7254C5}" srcOrd="11" destOrd="0" presId="urn:microsoft.com/office/officeart/2005/8/layout/radial6"/>
    <dgm:cxn modelId="{82247C46-2A5B-438E-B3EE-ADA5EABF7BD7}" type="presParOf" srcId="{AA9670EF-87B3-487B-B63A-7AD360B6DF50}" destId="{0DAC89DF-2E6F-466C-9A77-F3C2D3E0F437}" srcOrd="12" destOrd="0" presId="urn:microsoft.com/office/officeart/2005/8/layout/radial6"/>
    <dgm:cxn modelId="{35DC97FF-483E-4334-9713-E0CFED98EB1C}" type="presParOf" srcId="{AA9670EF-87B3-487B-B63A-7AD360B6DF50}" destId="{79BCA061-01B1-4C39-BB55-F06FA7E0AA5A}" srcOrd="13" destOrd="0" presId="urn:microsoft.com/office/officeart/2005/8/layout/radial6"/>
    <dgm:cxn modelId="{F2D9F5B2-8DDF-4680-856A-7E91CE59F3BF}" type="presParOf" srcId="{AA9670EF-87B3-487B-B63A-7AD360B6DF50}" destId="{55042CDC-1CA7-453A-B76C-928C5C5583AA}" srcOrd="14" destOrd="0" presId="urn:microsoft.com/office/officeart/2005/8/layout/radial6"/>
    <dgm:cxn modelId="{D45ED160-6BB5-445D-BB3A-9757AD0F443A}" type="presParOf" srcId="{AA9670EF-87B3-487B-B63A-7AD360B6DF50}" destId="{A05A44BA-011F-447F-BBF9-511AFC29B395}"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35A3F-94A7-470E-87E3-AC7D1706AFD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FDCB9DB-1DE1-40A3-AB37-C79208650962}">
      <dgm:prSet phldrT="[Text]"/>
      <dgm:spPr/>
      <dgm:t>
        <a:bodyPr/>
        <a:lstStyle/>
        <a:p>
          <a:r>
            <a:rPr lang="en-US" dirty="0"/>
            <a:t>Availability</a:t>
          </a:r>
        </a:p>
      </dgm:t>
    </dgm:pt>
    <dgm:pt modelId="{3630FA5D-E57E-4482-9B2D-6405B826E7A6}" type="parTrans" cxnId="{2733AC37-EAFC-4734-B3B3-2B45B1AF6C9E}">
      <dgm:prSet/>
      <dgm:spPr/>
      <dgm:t>
        <a:bodyPr/>
        <a:lstStyle/>
        <a:p>
          <a:endParaRPr lang="en-US"/>
        </a:p>
      </dgm:t>
    </dgm:pt>
    <dgm:pt modelId="{AEB92F14-34A8-4D72-8C73-25CE4E595C3D}" type="sibTrans" cxnId="{2733AC37-EAFC-4734-B3B3-2B45B1AF6C9E}">
      <dgm:prSet/>
      <dgm:spPr/>
      <dgm:t>
        <a:bodyPr/>
        <a:lstStyle/>
        <a:p>
          <a:endParaRPr lang="en-US"/>
        </a:p>
      </dgm:t>
    </dgm:pt>
    <dgm:pt modelId="{D38DE050-78B2-4133-9BDD-A892F965C121}">
      <dgm:prSet phldrT="[Text]"/>
      <dgm:spPr/>
      <dgm:t>
        <a:bodyPr/>
        <a:lstStyle/>
        <a:p>
          <a:r>
            <a:rPr lang="en-US" dirty="0"/>
            <a:t>Reliable access to Information: </a:t>
          </a:r>
          <a:r>
            <a:rPr lang="en-US" dirty="0" err="1"/>
            <a:t>DoS</a:t>
          </a:r>
          <a:r>
            <a:rPr lang="en-US" dirty="0"/>
            <a:t> attacks</a:t>
          </a:r>
        </a:p>
      </dgm:t>
    </dgm:pt>
    <dgm:pt modelId="{808F17EA-9790-4780-B13B-48841B9DC6BC}" type="parTrans" cxnId="{1BFC593C-F6A3-448D-B808-A84A6BC09667}">
      <dgm:prSet/>
      <dgm:spPr/>
      <dgm:t>
        <a:bodyPr/>
        <a:lstStyle/>
        <a:p>
          <a:endParaRPr lang="en-US"/>
        </a:p>
      </dgm:t>
    </dgm:pt>
    <dgm:pt modelId="{089273AB-82F8-4CC3-A318-AF06215EE28C}" type="sibTrans" cxnId="{1BFC593C-F6A3-448D-B808-A84A6BC09667}">
      <dgm:prSet/>
      <dgm:spPr/>
      <dgm:t>
        <a:bodyPr/>
        <a:lstStyle/>
        <a:p>
          <a:endParaRPr lang="en-US"/>
        </a:p>
      </dgm:t>
    </dgm:pt>
    <dgm:pt modelId="{C5AC295A-43BD-4216-A055-F83D1AF1F344}">
      <dgm:prSet phldrT="[Text]"/>
      <dgm:spPr/>
      <dgm:t>
        <a:bodyPr/>
        <a:lstStyle/>
        <a:p>
          <a:r>
            <a:rPr lang="en-US" dirty="0"/>
            <a:t>Integrity</a:t>
          </a:r>
        </a:p>
      </dgm:t>
    </dgm:pt>
    <dgm:pt modelId="{B581534C-6DF2-4A19-AF60-8F678A4D1DCE}" type="parTrans" cxnId="{352DA6A5-8304-4F97-89E2-15EBB8C55B37}">
      <dgm:prSet/>
      <dgm:spPr/>
      <dgm:t>
        <a:bodyPr/>
        <a:lstStyle/>
        <a:p>
          <a:endParaRPr lang="en-US"/>
        </a:p>
      </dgm:t>
    </dgm:pt>
    <dgm:pt modelId="{8FDA6226-BDB6-4C97-8652-4A13B37492B2}" type="sibTrans" cxnId="{352DA6A5-8304-4F97-89E2-15EBB8C55B37}">
      <dgm:prSet/>
      <dgm:spPr/>
      <dgm:t>
        <a:bodyPr/>
        <a:lstStyle/>
        <a:p>
          <a:endParaRPr lang="en-US" dirty="0"/>
        </a:p>
      </dgm:t>
    </dgm:pt>
    <dgm:pt modelId="{FEADA9AA-0204-42D5-8CC8-25F98D69560B}">
      <dgm:prSet phldrT="[Text]"/>
      <dgm:spPr/>
      <dgm:t>
        <a:bodyPr/>
        <a:lstStyle/>
        <a:p>
          <a:r>
            <a:rPr lang="en-US" dirty="0"/>
            <a:t>Ensure information authenticity: False data Injection</a:t>
          </a:r>
        </a:p>
      </dgm:t>
    </dgm:pt>
    <dgm:pt modelId="{2783D5A1-4F6E-4A07-AB2C-4ECF3F7B2936}" type="parTrans" cxnId="{1EAD1893-E920-47F1-9F02-E34355EA8E67}">
      <dgm:prSet/>
      <dgm:spPr/>
      <dgm:t>
        <a:bodyPr/>
        <a:lstStyle/>
        <a:p>
          <a:endParaRPr lang="en-US"/>
        </a:p>
      </dgm:t>
    </dgm:pt>
    <dgm:pt modelId="{F89CBE5D-C433-4BE7-88E3-953E418896D5}" type="sibTrans" cxnId="{1EAD1893-E920-47F1-9F02-E34355EA8E67}">
      <dgm:prSet/>
      <dgm:spPr/>
      <dgm:t>
        <a:bodyPr/>
        <a:lstStyle/>
        <a:p>
          <a:endParaRPr lang="en-US"/>
        </a:p>
      </dgm:t>
    </dgm:pt>
    <dgm:pt modelId="{332700C6-897D-4B14-B863-1A00BB319496}">
      <dgm:prSet phldrT="[Text]"/>
      <dgm:spPr/>
      <dgm:t>
        <a:bodyPr/>
        <a:lstStyle/>
        <a:p>
          <a:r>
            <a:rPr lang="en-US" dirty="0"/>
            <a:t>Confidentiality</a:t>
          </a:r>
        </a:p>
      </dgm:t>
    </dgm:pt>
    <dgm:pt modelId="{49241420-1E1A-486A-9D9C-73E13456715C}" type="parTrans" cxnId="{A7A6BD04-6DE1-43C7-9073-61911D5A2B73}">
      <dgm:prSet/>
      <dgm:spPr/>
      <dgm:t>
        <a:bodyPr/>
        <a:lstStyle/>
        <a:p>
          <a:endParaRPr lang="en-US"/>
        </a:p>
      </dgm:t>
    </dgm:pt>
    <dgm:pt modelId="{147EEA4B-29B8-4ADA-9307-D8DA569BC9CE}" type="sibTrans" cxnId="{A7A6BD04-6DE1-43C7-9073-61911D5A2B73}">
      <dgm:prSet/>
      <dgm:spPr/>
      <dgm:t>
        <a:bodyPr/>
        <a:lstStyle/>
        <a:p>
          <a:endParaRPr lang="en-US"/>
        </a:p>
      </dgm:t>
    </dgm:pt>
    <dgm:pt modelId="{728AE85E-4C47-400E-90C8-191CCD211716}">
      <dgm:prSet phldrT="[Text]"/>
      <dgm:spPr/>
      <dgm:t>
        <a:bodyPr/>
        <a:lstStyle/>
        <a:p>
          <a:r>
            <a:rPr lang="en-US" dirty="0"/>
            <a:t>Protect personal privacy</a:t>
          </a:r>
        </a:p>
      </dgm:t>
    </dgm:pt>
    <dgm:pt modelId="{6F3AD3B5-7CAF-4D5B-B410-6F912FD8BDB5}" type="parTrans" cxnId="{D4FF3259-F710-4B01-8344-BE30C73D30F0}">
      <dgm:prSet/>
      <dgm:spPr/>
      <dgm:t>
        <a:bodyPr/>
        <a:lstStyle/>
        <a:p>
          <a:endParaRPr lang="en-US"/>
        </a:p>
      </dgm:t>
    </dgm:pt>
    <dgm:pt modelId="{7C6F4B0E-7174-497B-9586-B8887A742651}" type="sibTrans" cxnId="{D4FF3259-F710-4B01-8344-BE30C73D30F0}">
      <dgm:prSet/>
      <dgm:spPr/>
      <dgm:t>
        <a:bodyPr/>
        <a:lstStyle/>
        <a:p>
          <a:endParaRPr lang="en-US"/>
        </a:p>
      </dgm:t>
    </dgm:pt>
    <dgm:pt modelId="{976603D0-362A-4F35-B29E-906ACE68613B}" type="pres">
      <dgm:prSet presAssocID="{D9E35A3F-94A7-470E-87E3-AC7D1706AFD4}" presName="Name0" presStyleCnt="0">
        <dgm:presLayoutVars>
          <dgm:chMax/>
          <dgm:chPref/>
          <dgm:dir/>
          <dgm:animLvl val="lvl"/>
        </dgm:presLayoutVars>
      </dgm:prSet>
      <dgm:spPr/>
    </dgm:pt>
    <dgm:pt modelId="{C2FAA857-577A-49F3-940B-B75A0DE5919B}" type="pres">
      <dgm:prSet presAssocID="{1FDCB9DB-1DE1-40A3-AB37-C79208650962}" presName="composite" presStyleCnt="0"/>
      <dgm:spPr/>
    </dgm:pt>
    <dgm:pt modelId="{A60B7BC0-4699-4FDA-B590-BCCA05A8DCE4}" type="pres">
      <dgm:prSet presAssocID="{1FDCB9DB-1DE1-40A3-AB37-C79208650962}" presName="Parent1" presStyleLbl="node1" presStyleIdx="0" presStyleCnt="6">
        <dgm:presLayoutVars>
          <dgm:chMax val="1"/>
          <dgm:chPref val="1"/>
          <dgm:bulletEnabled val="1"/>
        </dgm:presLayoutVars>
      </dgm:prSet>
      <dgm:spPr/>
    </dgm:pt>
    <dgm:pt modelId="{85D80BE2-B36D-41FB-9B0A-E92FFBD4BB2F}" type="pres">
      <dgm:prSet presAssocID="{1FDCB9DB-1DE1-40A3-AB37-C79208650962}" presName="Childtext1" presStyleLbl="revTx" presStyleIdx="0" presStyleCnt="3">
        <dgm:presLayoutVars>
          <dgm:chMax val="0"/>
          <dgm:chPref val="0"/>
          <dgm:bulletEnabled val="1"/>
        </dgm:presLayoutVars>
      </dgm:prSet>
      <dgm:spPr/>
    </dgm:pt>
    <dgm:pt modelId="{D6CBDDC1-6C9E-4C56-9349-7DEBE72BED9C}" type="pres">
      <dgm:prSet presAssocID="{1FDCB9DB-1DE1-40A3-AB37-C79208650962}" presName="BalanceSpacing" presStyleCnt="0"/>
      <dgm:spPr/>
    </dgm:pt>
    <dgm:pt modelId="{9BD948FF-38DC-4702-92EE-F8497E072EA9}" type="pres">
      <dgm:prSet presAssocID="{1FDCB9DB-1DE1-40A3-AB37-C79208650962}" presName="BalanceSpacing1" presStyleCnt="0"/>
      <dgm:spPr/>
    </dgm:pt>
    <dgm:pt modelId="{421532CD-E8A0-450D-877E-1FF1A6A50ED2}" type="pres">
      <dgm:prSet presAssocID="{AEB92F14-34A8-4D72-8C73-25CE4E595C3D}" presName="Accent1Text" presStyleLbl="node1" presStyleIdx="1" presStyleCnt="6"/>
      <dgm:spPr/>
    </dgm:pt>
    <dgm:pt modelId="{452B3FCF-F09D-4F7A-85AA-BCD6E075D7DA}" type="pres">
      <dgm:prSet presAssocID="{AEB92F14-34A8-4D72-8C73-25CE4E595C3D}" presName="spaceBetweenRectangles" presStyleCnt="0"/>
      <dgm:spPr/>
    </dgm:pt>
    <dgm:pt modelId="{986B7D5D-CB28-4329-9421-6A0343CC240F}" type="pres">
      <dgm:prSet presAssocID="{C5AC295A-43BD-4216-A055-F83D1AF1F344}" presName="composite" presStyleCnt="0"/>
      <dgm:spPr/>
    </dgm:pt>
    <dgm:pt modelId="{F08EE200-DB80-4562-ADE2-159D7B6AA222}" type="pres">
      <dgm:prSet presAssocID="{C5AC295A-43BD-4216-A055-F83D1AF1F344}" presName="Parent1" presStyleLbl="node1" presStyleIdx="2" presStyleCnt="6">
        <dgm:presLayoutVars>
          <dgm:chMax val="1"/>
          <dgm:chPref val="1"/>
          <dgm:bulletEnabled val="1"/>
        </dgm:presLayoutVars>
      </dgm:prSet>
      <dgm:spPr/>
    </dgm:pt>
    <dgm:pt modelId="{EFCBB385-D7E6-4932-9FF5-DF5DC710BC58}" type="pres">
      <dgm:prSet presAssocID="{C5AC295A-43BD-4216-A055-F83D1AF1F344}" presName="Childtext1" presStyleLbl="revTx" presStyleIdx="1" presStyleCnt="3">
        <dgm:presLayoutVars>
          <dgm:chMax val="0"/>
          <dgm:chPref val="0"/>
          <dgm:bulletEnabled val="1"/>
        </dgm:presLayoutVars>
      </dgm:prSet>
      <dgm:spPr/>
    </dgm:pt>
    <dgm:pt modelId="{F3FEE89E-14FB-4330-BF5D-871D2C26D833}" type="pres">
      <dgm:prSet presAssocID="{C5AC295A-43BD-4216-A055-F83D1AF1F344}" presName="BalanceSpacing" presStyleCnt="0"/>
      <dgm:spPr/>
    </dgm:pt>
    <dgm:pt modelId="{5A8EA7EA-BEB0-42A3-A83C-FFCD661603E4}" type="pres">
      <dgm:prSet presAssocID="{C5AC295A-43BD-4216-A055-F83D1AF1F344}" presName="BalanceSpacing1" presStyleCnt="0"/>
      <dgm:spPr/>
    </dgm:pt>
    <dgm:pt modelId="{EF0A7ACC-8A59-4C3C-86A2-A661632F27DF}" type="pres">
      <dgm:prSet presAssocID="{8FDA6226-BDB6-4C97-8652-4A13B37492B2}" presName="Accent1Text" presStyleLbl="node1" presStyleIdx="3" presStyleCnt="6"/>
      <dgm:spPr/>
    </dgm:pt>
    <dgm:pt modelId="{AAC298D0-BA7B-4A83-823C-20D69FDCC66B}" type="pres">
      <dgm:prSet presAssocID="{8FDA6226-BDB6-4C97-8652-4A13B37492B2}" presName="spaceBetweenRectangles" presStyleCnt="0"/>
      <dgm:spPr/>
    </dgm:pt>
    <dgm:pt modelId="{A790AFD1-DD64-4A2E-93C3-DC032719ABF4}" type="pres">
      <dgm:prSet presAssocID="{332700C6-897D-4B14-B863-1A00BB319496}" presName="composite" presStyleCnt="0"/>
      <dgm:spPr/>
    </dgm:pt>
    <dgm:pt modelId="{5A5C0C2C-FCCE-4AC9-9399-3D9892B24556}" type="pres">
      <dgm:prSet presAssocID="{332700C6-897D-4B14-B863-1A00BB319496}" presName="Parent1" presStyleLbl="node1" presStyleIdx="4" presStyleCnt="6">
        <dgm:presLayoutVars>
          <dgm:chMax val="1"/>
          <dgm:chPref val="1"/>
          <dgm:bulletEnabled val="1"/>
        </dgm:presLayoutVars>
      </dgm:prSet>
      <dgm:spPr/>
    </dgm:pt>
    <dgm:pt modelId="{425D9C3B-10D4-4DED-ADEA-8272C9503018}" type="pres">
      <dgm:prSet presAssocID="{332700C6-897D-4B14-B863-1A00BB319496}" presName="Childtext1" presStyleLbl="revTx" presStyleIdx="2" presStyleCnt="3">
        <dgm:presLayoutVars>
          <dgm:chMax val="0"/>
          <dgm:chPref val="0"/>
          <dgm:bulletEnabled val="1"/>
        </dgm:presLayoutVars>
      </dgm:prSet>
      <dgm:spPr/>
    </dgm:pt>
    <dgm:pt modelId="{673194E8-A30F-4ACE-9A1F-15B2F7C89751}" type="pres">
      <dgm:prSet presAssocID="{332700C6-897D-4B14-B863-1A00BB319496}" presName="BalanceSpacing" presStyleCnt="0"/>
      <dgm:spPr/>
    </dgm:pt>
    <dgm:pt modelId="{6A526030-F791-4BC9-9012-952C1CDDA3B5}" type="pres">
      <dgm:prSet presAssocID="{332700C6-897D-4B14-B863-1A00BB319496}" presName="BalanceSpacing1" presStyleCnt="0"/>
      <dgm:spPr/>
    </dgm:pt>
    <dgm:pt modelId="{E9237529-A90D-4027-A063-03C3F99704FA}" type="pres">
      <dgm:prSet presAssocID="{147EEA4B-29B8-4ADA-9307-D8DA569BC9CE}" presName="Accent1Text" presStyleLbl="node1" presStyleIdx="5" presStyleCnt="6"/>
      <dgm:spPr/>
    </dgm:pt>
  </dgm:ptLst>
  <dgm:cxnLst>
    <dgm:cxn modelId="{A7A6BD04-6DE1-43C7-9073-61911D5A2B73}" srcId="{D9E35A3F-94A7-470E-87E3-AC7D1706AFD4}" destId="{332700C6-897D-4B14-B863-1A00BB319496}" srcOrd="2" destOrd="0" parTransId="{49241420-1E1A-486A-9D9C-73E13456715C}" sibTransId="{147EEA4B-29B8-4ADA-9307-D8DA569BC9CE}"/>
    <dgm:cxn modelId="{61DA190D-72E2-42F4-9E88-EBDA6A5BDA72}" type="presOf" srcId="{147EEA4B-29B8-4ADA-9307-D8DA569BC9CE}" destId="{E9237529-A90D-4027-A063-03C3F99704FA}" srcOrd="0" destOrd="0" presId="urn:microsoft.com/office/officeart/2008/layout/AlternatingHexagons"/>
    <dgm:cxn modelId="{47BB2C23-FF83-4AF7-95E5-B8FADBF38D54}" type="presOf" srcId="{1FDCB9DB-1DE1-40A3-AB37-C79208650962}" destId="{A60B7BC0-4699-4FDA-B590-BCCA05A8DCE4}" srcOrd="0" destOrd="0" presId="urn:microsoft.com/office/officeart/2008/layout/AlternatingHexagons"/>
    <dgm:cxn modelId="{2733AC37-EAFC-4734-B3B3-2B45B1AF6C9E}" srcId="{D9E35A3F-94A7-470E-87E3-AC7D1706AFD4}" destId="{1FDCB9DB-1DE1-40A3-AB37-C79208650962}" srcOrd="0" destOrd="0" parTransId="{3630FA5D-E57E-4482-9B2D-6405B826E7A6}" sibTransId="{AEB92F14-34A8-4D72-8C73-25CE4E595C3D}"/>
    <dgm:cxn modelId="{1BFC593C-F6A3-448D-B808-A84A6BC09667}" srcId="{1FDCB9DB-1DE1-40A3-AB37-C79208650962}" destId="{D38DE050-78B2-4133-9BDD-A892F965C121}" srcOrd="0" destOrd="0" parTransId="{808F17EA-9790-4780-B13B-48841B9DC6BC}" sibTransId="{089273AB-82F8-4CC3-A318-AF06215EE28C}"/>
    <dgm:cxn modelId="{DB7B2344-F8E8-4886-9E5B-5B95AE3D4651}" type="presOf" srcId="{C5AC295A-43BD-4216-A055-F83D1AF1F344}" destId="{F08EE200-DB80-4562-ADE2-159D7B6AA222}" srcOrd="0" destOrd="0" presId="urn:microsoft.com/office/officeart/2008/layout/AlternatingHexagons"/>
    <dgm:cxn modelId="{E9041065-FBB1-4F9D-9316-BD9B8108586E}" type="presOf" srcId="{332700C6-897D-4B14-B863-1A00BB319496}" destId="{5A5C0C2C-FCCE-4AC9-9399-3D9892B24556}" srcOrd="0" destOrd="0" presId="urn:microsoft.com/office/officeart/2008/layout/AlternatingHexagons"/>
    <dgm:cxn modelId="{2BA1C753-F609-4878-9DF5-563D3F5EAA08}" type="presOf" srcId="{728AE85E-4C47-400E-90C8-191CCD211716}" destId="{425D9C3B-10D4-4DED-ADEA-8272C9503018}" srcOrd="0" destOrd="0" presId="urn:microsoft.com/office/officeart/2008/layout/AlternatingHexagons"/>
    <dgm:cxn modelId="{58E57D58-2E84-4497-96D7-44448138BC85}" type="presOf" srcId="{D9E35A3F-94A7-470E-87E3-AC7D1706AFD4}" destId="{976603D0-362A-4F35-B29E-906ACE68613B}" srcOrd="0" destOrd="0" presId="urn:microsoft.com/office/officeart/2008/layout/AlternatingHexagons"/>
    <dgm:cxn modelId="{41DD0D79-0F91-4E9E-B24A-126243330E8B}" type="presOf" srcId="{FEADA9AA-0204-42D5-8CC8-25F98D69560B}" destId="{EFCBB385-D7E6-4932-9FF5-DF5DC710BC58}" srcOrd="0" destOrd="0" presId="urn:microsoft.com/office/officeart/2008/layout/AlternatingHexagons"/>
    <dgm:cxn modelId="{D4FF3259-F710-4B01-8344-BE30C73D30F0}" srcId="{332700C6-897D-4B14-B863-1A00BB319496}" destId="{728AE85E-4C47-400E-90C8-191CCD211716}" srcOrd="0" destOrd="0" parTransId="{6F3AD3B5-7CAF-4D5B-B410-6F912FD8BDB5}" sibTransId="{7C6F4B0E-7174-497B-9586-B8887A742651}"/>
    <dgm:cxn modelId="{5D94D591-B8DC-4363-8CC3-3FDA43379277}" type="presOf" srcId="{AEB92F14-34A8-4D72-8C73-25CE4E595C3D}" destId="{421532CD-E8A0-450D-877E-1FF1A6A50ED2}" srcOrd="0" destOrd="0" presId="urn:microsoft.com/office/officeart/2008/layout/AlternatingHexagons"/>
    <dgm:cxn modelId="{1EAD1893-E920-47F1-9F02-E34355EA8E67}" srcId="{C5AC295A-43BD-4216-A055-F83D1AF1F344}" destId="{FEADA9AA-0204-42D5-8CC8-25F98D69560B}" srcOrd="0" destOrd="0" parTransId="{2783D5A1-4F6E-4A07-AB2C-4ECF3F7B2936}" sibTransId="{F89CBE5D-C433-4BE7-88E3-953E418896D5}"/>
    <dgm:cxn modelId="{352DA6A5-8304-4F97-89E2-15EBB8C55B37}" srcId="{D9E35A3F-94A7-470E-87E3-AC7D1706AFD4}" destId="{C5AC295A-43BD-4216-A055-F83D1AF1F344}" srcOrd="1" destOrd="0" parTransId="{B581534C-6DF2-4A19-AF60-8F678A4D1DCE}" sibTransId="{8FDA6226-BDB6-4C97-8652-4A13B37492B2}"/>
    <dgm:cxn modelId="{597237F4-01A4-4F76-80F5-6590FFFEE1FE}" type="presOf" srcId="{8FDA6226-BDB6-4C97-8652-4A13B37492B2}" destId="{EF0A7ACC-8A59-4C3C-86A2-A661632F27DF}" srcOrd="0" destOrd="0" presId="urn:microsoft.com/office/officeart/2008/layout/AlternatingHexagons"/>
    <dgm:cxn modelId="{E7E47BF6-CC83-4AAA-AE03-50E30BD27EEB}" type="presOf" srcId="{D38DE050-78B2-4133-9BDD-A892F965C121}" destId="{85D80BE2-B36D-41FB-9B0A-E92FFBD4BB2F}" srcOrd="0" destOrd="0" presId="urn:microsoft.com/office/officeart/2008/layout/AlternatingHexagons"/>
    <dgm:cxn modelId="{A82F12AD-ADDF-4AB0-B099-E644EACF7188}" type="presParOf" srcId="{976603D0-362A-4F35-B29E-906ACE68613B}" destId="{C2FAA857-577A-49F3-940B-B75A0DE5919B}" srcOrd="0" destOrd="0" presId="urn:microsoft.com/office/officeart/2008/layout/AlternatingHexagons"/>
    <dgm:cxn modelId="{71E74DD3-55CB-413F-A4AA-BA9085F498C6}" type="presParOf" srcId="{C2FAA857-577A-49F3-940B-B75A0DE5919B}" destId="{A60B7BC0-4699-4FDA-B590-BCCA05A8DCE4}" srcOrd="0" destOrd="0" presId="urn:microsoft.com/office/officeart/2008/layout/AlternatingHexagons"/>
    <dgm:cxn modelId="{D33CBF18-78AF-4F5C-8C0E-77D09C27888D}" type="presParOf" srcId="{C2FAA857-577A-49F3-940B-B75A0DE5919B}" destId="{85D80BE2-B36D-41FB-9B0A-E92FFBD4BB2F}" srcOrd="1" destOrd="0" presId="urn:microsoft.com/office/officeart/2008/layout/AlternatingHexagons"/>
    <dgm:cxn modelId="{0C67EB45-D24D-407C-BF5E-743C9E176115}" type="presParOf" srcId="{C2FAA857-577A-49F3-940B-B75A0DE5919B}" destId="{D6CBDDC1-6C9E-4C56-9349-7DEBE72BED9C}" srcOrd="2" destOrd="0" presId="urn:microsoft.com/office/officeart/2008/layout/AlternatingHexagons"/>
    <dgm:cxn modelId="{96833998-42FC-4869-8C18-E8D246A75058}" type="presParOf" srcId="{C2FAA857-577A-49F3-940B-B75A0DE5919B}" destId="{9BD948FF-38DC-4702-92EE-F8497E072EA9}" srcOrd="3" destOrd="0" presId="urn:microsoft.com/office/officeart/2008/layout/AlternatingHexagons"/>
    <dgm:cxn modelId="{5870CDEC-EB49-417A-A3C5-6F82D0618784}" type="presParOf" srcId="{C2FAA857-577A-49F3-940B-B75A0DE5919B}" destId="{421532CD-E8A0-450D-877E-1FF1A6A50ED2}" srcOrd="4" destOrd="0" presId="urn:microsoft.com/office/officeart/2008/layout/AlternatingHexagons"/>
    <dgm:cxn modelId="{A8F5EAA4-DDFC-4626-BAAC-D69736826CA7}" type="presParOf" srcId="{976603D0-362A-4F35-B29E-906ACE68613B}" destId="{452B3FCF-F09D-4F7A-85AA-BCD6E075D7DA}" srcOrd="1" destOrd="0" presId="urn:microsoft.com/office/officeart/2008/layout/AlternatingHexagons"/>
    <dgm:cxn modelId="{CC493CCC-DA5C-4915-A25C-C200565B5E11}" type="presParOf" srcId="{976603D0-362A-4F35-B29E-906ACE68613B}" destId="{986B7D5D-CB28-4329-9421-6A0343CC240F}" srcOrd="2" destOrd="0" presId="urn:microsoft.com/office/officeart/2008/layout/AlternatingHexagons"/>
    <dgm:cxn modelId="{00A50DA1-CD6C-4F78-8AA2-AE8D47841376}" type="presParOf" srcId="{986B7D5D-CB28-4329-9421-6A0343CC240F}" destId="{F08EE200-DB80-4562-ADE2-159D7B6AA222}" srcOrd="0" destOrd="0" presId="urn:microsoft.com/office/officeart/2008/layout/AlternatingHexagons"/>
    <dgm:cxn modelId="{70DC515C-DC1A-44B4-AF3D-79D130926307}" type="presParOf" srcId="{986B7D5D-CB28-4329-9421-6A0343CC240F}" destId="{EFCBB385-D7E6-4932-9FF5-DF5DC710BC58}" srcOrd="1" destOrd="0" presId="urn:microsoft.com/office/officeart/2008/layout/AlternatingHexagons"/>
    <dgm:cxn modelId="{F1332572-837A-4EB1-891B-1889A8F4963A}" type="presParOf" srcId="{986B7D5D-CB28-4329-9421-6A0343CC240F}" destId="{F3FEE89E-14FB-4330-BF5D-871D2C26D833}" srcOrd="2" destOrd="0" presId="urn:microsoft.com/office/officeart/2008/layout/AlternatingHexagons"/>
    <dgm:cxn modelId="{E6C8BA82-686B-43A1-A75E-7CAAE797B4FC}" type="presParOf" srcId="{986B7D5D-CB28-4329-9421-6A0343CC240F}" destId="{5A8EA7EA-BEB0-42A3-A83C-FFCD661603E4}" srcOrd="3" destOrd="0" presId="urn:microsoft.com/office/officeart/2008/layout/AlternatingHexagons"/>
    <dgm:cxn modelId="{F29207E0-C5BF-4747-B29A-BE17DB25256D}" type="presParOf" srcId="{986B7D5D-CB28-4329-9421-6A0343CC240F}" destId="{EF0A7ACC-8A59-4C3C-86A2-A661632F27DF}" srcOrd="4" destOrd="0" presId="urn:microsoft.com/office/officeart/2008/layout/AlternatingHexagons"/>
    <dgm:cxn modelId="{A93F0F2E-6C95-48ED-960E-D6AB5DB5B3F9}" type="presParOf" srcId="{976603D0-362A-4F35-B29E-906ACE68613B}" destId="{AAC298D0-BA7B-4A83-823C-20D69FDCC66B}" srcOrd="3" destOrd="0" presId="urn:microsoft.com/office/officeart/2008/layout/AlternatingHexagons"/>
    <dgm:cxn modelId="{9D62C7AA-7C3A-4E05-8027-27D7DE7AE9C0}" type="presParOf" srcId="{976603D0-362A-4F35-B29E-906ACE68613B}" destId="{A790AFD1-DD64-4A2E-93C3-DC032719ABF4}" srcOrd="4" destOrd="0" presId="urn:microsoft.com/office/officeart/2008/layout/AlternatingHexagons"/>
    <dgm:cxn modelId="{7613D77E-3AFD-46FE-AC0D-8661D908F7AC}" type="presParOf" srcId="{A790AFD1-DD64-4A2E-93C3-DC032719ABF4}" destId="{5A5C0C2C-FCCE-4AC9-9399-3D9892B24556}" srcOrd="0" destOrd="0" presId="urn:microsoft.com/office/officeart/2008/layout/AlternatingHexagons"/>
    <dgm:cxn modelId="{217735E7-28B6-469F-8995-D1D8DEB477FE}" type="presParOf" srcId="{A790AFD1-DD64-4A2E-93C3-DC032719ABF4}" destId="{425D9C3B-10D4-4DED-ADEA-8272C9503018}" srcOrd="1" destOrd="0" presId="urn:microsoft.com/office/officeart/2008/layout/AlternatingHexagons"/>
    <dgm:cxn modelId="{09E3F177-CAD6-430F-B266-08CF83495996}" type="presParOf" srcId="{A790AFD1-DD64-4A2E-93C3-DC032719ABF4}" destId="{673194E8-A30F-4ACE-9A1F-15B2F7C89751}" srcOrd="2" destOrd="0" presId="urn:microsoft.com/office/officeart/2008/layout/AlternatingHexagons"/>
    <dgm:cxn modelId="{CE729D50-415E-4702-AC95-E230F580AFC2}" type="presParOf" srcId="{A790AFD1-DD64-4A2E-93C3-DC032719ABF4}" destId="{6A526030-F791-4BC9-9012-952C1CDDA3B5}" srcOrd="3" destOrd="0" presId="urn:microsoft.com/office/officeart/2008/layout/AlternatingHexagons"/>
    <dgm:cxn modelId="{EA02106A-F8C2-4F95-A665-0BDC04928299}" type="presParOf" srcId="{A790AFD1-DD64-4A2E-93C3-DC032719ABF4}" destId="{E9237529-A90D-4027-A063-03C3F99704F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1177EB-3A81-4396-964C-5A9DC28DE6E4}"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827F3049-3ECE-4AE6-A9D3-0C10CA3BC541}">
      <dgm:prSet phldrT="[Text]"/>
      <dgm:spPr/>
      <dgm:t>
        <a:bodyPr/>
        <a:lstStyle/>
        <a:p>
          <a:r>
            <a:rPr lang="en-US" dirty="0"/>
            <a:t>High dimensionality</a:t>
          </a:r>
        </a:p>
      </dgm:t>
    </dgm:pt>
    <dgm:pt modelId="{D4C0C238-04DD-4E1A-9F65-6CBF231F82AB}" type="parTrans" cxnId="{3E873108-C15F-4A87-A785-E5A3138B7F14}">
      <dgm:prSet/>
      <dgm:spPr/>
      <dgm:t>
        <a:bodyPr/>
        <a:lstStyle/>
        <a:p>
          <a:endParaRPr lang="en-US"/>
        </a:p>
      </dgm:t>
    </dgm:pt>
    <dgm:pt modelId="{3F7B16B3-0B4B-4306-97A0-935EFC18FD71}" type="sibTrans" cxnId="{3E873108-C15F-4A87-A785-E5A3138B7F14}">
      <dgm:prSet/>
      <dgm:spPr/>
      <dgm:t>
        <a:bodyPr/>
        <a:lstStyle/>
        <a:p>
          <a:endParaRPr lang="en-US"/>
        </a:p>
      </dgm:t>
    </dgm:pt>
    <dgm:pt modelId="{3DD3A44E-2D43-454D-AD8F-C59963A3F4BB}">
      <dgm:prSet phldrT="[Text]"/>
      <dgm:spPr/>
      <dgm:t>
        <a:bodyPr/>
        <a:lstStyle/>
        <a:p>
          <a:r>
            <a:rPr lang="en-US" dirty="0"/>
            <a:t>Quick Detection</a:t>
          </a:r>
        </a:p>
      </dgm:t>
    </dgm:pt>
    <dgm:pt modelId="{64C7EC5D-D35A-4ED0-A7B0-7C19B3E350B8}" type="parTrans" cxnId="{91662EB4-C835-4649-BE15-F48208FD181B}">
      <dgm:prSet/>
      <dgm:spPr/>
      <dgm:t>
        <a:bodyPr/>
        <a:lstStyle/>
        <a:p>
          <a:endParaRPr lang="en-US"/>
        </a:p>
      </dgm:t>
    </dgm:pt>
    <dgm:pt modelId="{6C360C4E-A8F7-419E-B5A8-8E8B6622F2B0}" type="sibTrans" cxnId="{91662EB4-C835-4649-BE15-F48208FD181B}">
      <dgm:prSet/>
      <dgm:spPr/>
      <dgm:t>
        <a:bodyPr/>
        <a:lstStyle/>
        <a:p>
          <a:endParaRPr lang="en-US"/>
        </a:p>
      </dgm:t>
    </dgm:pt>
    <dgm:pt modelId="{65C0C99A-241C-4D93-BBCE-5508FDD4A575}">
      <dgm:prSet phldrT="[Text]"/>
      <dgm:spPr/>
      <dgm:t>
        <a:bodyPr/>
        <a:lstStyle/>
        <a:p>
          <a:r>
            <a:rPr lang="en-US" dirty="0"/>
            <a:t>Uncertainty</a:t>
          </a:r>
        </a:p>
      </dgm:t>
    </dgm:pt>
    <dgm:pt modelId="{DAD064F8-BE37-4B3B-8491-90F5608A598C}" type="parTrans" cxnId="{6921B137-5928-4F54-BFD9-CF1A144ADBB8}">
      <dgm:prSet/>
      <dgm:spPr/>
      <dgm:t>
        <a:bodyPr/>
        <a:lstStyle/>
        <a:p>
          <a:endParaRPr lang="en-US"/>
        </a:p>
      </dgm:t>
    </dgm:pt>
    <dgm:pt modelId="{D8389FAE-93BD-4F2C-8F8E-5D829856409A}" type="sibTrans" cxnId="{6921B137-5928-4F54-BFD9-CF1A144ADBB8}">
      <dgm:prSet/>
      <dgm:spPr/>
      <dgm:t>
        <a:bodyPr/>
        <a:lstStyle/>
        <a:p>
          <a:endParaRPr lang="en-US"/>
        </a:p>
      </dgm:t>
    </dgm:pt>
    <dgm:pt modelId="{69A33337-F1B2-4F46-A855-6BD0CBD8D63D}">
      <dgm:prSet phldrT="[Text]"/>
      <dgm:spPr/>
      <dgm:t>
        <a:bodyPr/>
        <a:lstStyle/>
        <a:p>
          <a:r>
            <a:rPr lang="en-US" dirty="0"/>
            <a:t>Dynamicity</a:t>
          </a:r>
        </a:p>
      </dgm:t>
    </dgm:pt>
    <dgm:pt modelId="{D8A51453-5C50-4499-97E7-9FEE1E731039}" type="parTrans" cxnId="{000C9C46-09C8-417A-BF24-8FD78D6D50FF}">
      <dgm:prSet/>
      <dgm:spPr/>
      <dgm:t>
        <a:bodyPr/>
        <a:lstStyle/>
        <a:p>
          <a:endParaRPr lang="en-US"/>
        </a:p>
      </dgm:t>
    </dgm:pt>
    <dgm:pt modelId="{9CE687F0-D305-40F4-9938-109B899A7CEF}" type="sibTrans" cxnId="{000C9C46-09C8-417A-BF24-8FD78D6D50FF}">
      <dgm:prSet/>
      <dgm:spPr/>
      <dgm:t>
        <a:bodyPr/>
        <a:lstStyle/>
        <a:p>
          <a:endParaRPr lang="en-US"/>
        </a:p>
      </dgm:t>
    </dgm:pt>
    <dgm:pt modelId="{E98B782F-F999-4DF4-B9E8-B8AD1200F51B}" type="pres">
      <dgm:prSet presAssocID="{F91177EB-3A81-4396-964C-5A9DC28DE6E4}" presName="cycle" presStyleCnt="0">
        <dgm:presLayoutVars>
          <dgm:dir/>
          <dgm:resizeHandles val="exact"/>
        </dgm:presLayoutVars>
      </dgm:prSet>
      <dgm:spPr/>
    </dgm:pt>
    <dgm:pt modelId="{7A4C1F79-04C0-4030-B644-014A80454102}" type="pres">
      <dgm:prSet presAssocID="{827F3049-3ECE-4AE6-A9D3-0C10CA3BC541}" presName="node" presStyleLbl="node1" presStyleIdx="0" presStyleCnt="4" custRadScaleRad="99616" custRadScaleInc="-768">
        <dgm:presLayoutVars>
          <dgm:bulletEnabled val="1"/>
        </dgm:presLayoutVars>
      </dgm:prSet>
      <dgm:spPr/>
    </dgm:pt>
    <dgm:pt modelId="{6F3F1CB7-355D-40B4-ACDE-6E01A0BDE41C}" type="pres">
      <dgm:prSet presAssocID="{827F3049-3ECE-4AE6-A9D3-0C10CA3BC541}" presName="spNode" presStyleCnt="0"/>
      <dgm:spPr/>
    </dgm:pt>
    <dgm:pt modelId="{9D3A818B-2F56-48AA-B567-4284E39D26F2}" type="pres">
      <dgm:prSet presAssocID="{3F7B16B3-0B4B-4306-97A0-935EFC18FD71}" presName="sibTrans" presStyleLbl="sibTrans1D1" presStyleIdx="0" presStyleCnt="4"/>
      <dgm:spPr/>
    </dgm:pt>
    <dgm:pt modelId="{B5C3005E-52F7-4D07-B4DC-DC21BF474AB0}" type="pres">
      <dgm:prSet presAssocID="{3DD3A44E-2D43-454D-AD8F-C59963A3F4BB}" presName="node" presStyleLbl="node1" presStyleIdx="1" presStyleCnt="4">
        <dgm:presLayoutVars>
          <dgm:bulletEnabled val="1"/>
        </dgm:presLayoutVars>
      </dgm:prSet>
      <dgm:spPr/>
    </dgm:pt>
    <dgm:pt modelId="{6C88440A-A790-4FF9-BC8F-A309EDA8FD46}" type="pres">
      <dgm:prSet presAssocID="{3DD3A44E-2D43-454D-AD8F-C59963A3F4BB}" presName="spNode" presStyleCnt="0"/>
      <dgm:spPr/>
    </dgm:pt>
    <dgm:pt modelId="{A694C138-AD1F-4678-8912-E1FE4756886C}" type="pres">
      <dgm:prSet presAssocID="{6C360C4E-A8F7-419E-B5A8-8E8B6622F2B0}" presName="sibTrans" presStyleLbl="sibTrans1D1" presStyleIdx="1" presStyleCnt="4"/>
      <dgm:spPr/>
    </dgm:pt>
    <dgm:pt modelId="{EB0FBE7E-8566-4CBF-A075-99CAEFD592A2}" type="pres">
      <dgm:prSet presAssocID="{69A33337-F1B2-4F46-A855-6BD0CBD8D63D}" presName="node" presStyleLbl="node1" presStyleIdx="2" presStyleCnt="4">
        <dgm:presLayoutVars>
          <dgm:bulletEnabled val="1"/>
        </dgm:presLayoutVars>
      </dgm:prSet>
      <dgm:spPr/>
    </dgm:pt>
    <dgm:pt modelId="{AAC30C76-7E9C-44A8-AAE3-A2C1518D0E25}" type="pres">
      <dgm:prSet presAssocID="{69A33337-F1B2-4F46-A855-6BD0CBD8D63D}" presName="spNode" presStyleCnt="0"/>
      <dgm:spPr/>
    </dgm:pt>
    <dgm:pt modelId="{6AC60C49-CD62-4AFE-B0C6-2B3D9052C45A}" type="pres">
      <dgm:prSet presAssocID="{9CE687F0-D305-40F4-9938-109B899A7CEF}" presName="sibTrans" presStyleLbl="sibTrans1D1" presStyleIdx="2" presStyleCnt="4"/>
      <dgm:spPr/>
    </dgm:pt>
    <dgm:pt modelId="{110F43D7-ECEA-4331-B27F-3EB4A98449B3}" type="pres">
      <dgm:prSet presAssocID="{65C0C99A-241C-4D93-BBCE-5508FDD4A575}" presName="node" presStyleLbl="node1" presStyleIdx="3" presStyleCnt="4">
        <dgm:presLayoutVars>
          <dgm:bulletEnabled val="1"/>
        </dgm:presLayoutVars>
      </dgm:prSet>
      <dgm:spPr/>
    </dgm:pt>
    <dgm:pt modelId="{B167CC10-D396-44BB-8035-378702939601}" type="pres">
      <dgm:prSet presAssocID="{65C0C99A-241C-4D93-BBCE-5508FDD4A575}" presName="spNode" presStyleCnt="0"/>
      <dgm:spPr/>
    </dgm:pt>
    <dgm:pt modelId="{C4B2A933-25AD-4C93-A5F8-DFCDCB9991E2}" type="pres">
      <dgm:prSet presAssocID="{D8389FAE-93BD-4F2C-8F8E-5D829856409A}" presName="sibTrans" presStyleLbl="sibTrans1D1" presStyleIdx="3" presStyleCnt="4"/>
      <dgm:spPr/>
    </dgm:pt>
  </dgm:ptLst>
  <dgm:cxnLst>
    <dgm:cxn modelId="{3E873108-C15F-4A87-A785-E5A3138B7F14}" srcId="{F91177EB-3A81-4396-964C-5A9DC28DE6E4}" destId="{827F3049-3ECE-4AE6-A9D3-0C10CA3BC541}" srcOrd="0" destOrd="0" parTransId="{D4C0C238-04DD-4E1A-9F65-6CBF231F82AB}" sibTransId="{3F7B16B3-0B4B-4306-97A0-935EFC18FD71}"/>
    <dgm:cxn modelId="{C5E42817-30E8-4384-9A94-96EB58F4163A}" type="presOf" srcId="{3DD3A44E-2D43-454D-AD8F-C59963A3F4BB}" destId="{B5C3005E-52F7-4D07-B4DC-DC21BF474AB0}" srcOrd="0" destOrd="0" presId="urn:microsoft.com/office/officeart/2005/8/layout/cycle6"/>
    <dgm:cxn modelId="{6921B137-5928-4F54-BFD9-CF1A144ADBB8}" srcId="{F91177EB-3A81-4396-964C-5A9DC28DE6E4}" destId="{65C0C99A-241C-4D93-BBCE-5508FDD4A575}" srcOrd="3" destOrd="0" parTransId="{DAD064F8-BE37-4B3B-8491-90F5608A598C}" sibTransId="{D8389FAE-93BD-4F2C-8F8E-5D829856409A}"/>
    <dgm:cxn modelId="{C817ED63-2DCC-4604-B286-10BA70336E98}" type="presOf" srcId="{69A33337-F1B2-4F46-A855-6BD0CBD8D63D}" destId="{EB0FBE7E-8566-4CBF-A075-99CAEFD592A2}" srcOrd="0" destOrd="0" presId="urn:microsoft.com/office/officeart/2005/8/layout/cycle6"/>
    <dgm:cxn modelId="{000C9C46-09C8-417A-BF24-8FD78D6D50FF}" srcId="{F91177EB-3A81-4396-964C-5A9DC28DE6E4}" destId="{69A33337-F1B2-4F46-A855-6BD0CBD8D63D}" srcOrd="2" destOrd="0" parTransId="{D8A51453-5C50-4499-97E7-9FEE1E731039}" sibTransId="{9CE687F0-D305-40F4-9938-109B899A7CEF}"/>
    <dgm:cxn modelId="{48DC6B49-6E70-40F1-B079-8421613C9EEA}" type="presOf" srcId="{65C0C99A-241C-4D93-BBCE-5508FDD4A575}" destId="{110F43D7-ECEA-4331-B27F-3EB4A98449B3}" srcOrd="0" destOrd="0" presId="urn:microsoft.com/office/officeart/2005/8/layout/cycle6"/>
    <dgm:cxn modelId="{5F5B2F58-53AA-4556-82B7-00A81172DAC0}" type="presOf" srcId="{6C360C4E-A8F7-419E-B5A8-8E8B6622F2B0}" destId="{A694C138-AD1F-4678-8912-E1FE4756886C}" srcOrd="0" destOrd="0" presId="urn:microsoft.com/office/officeart/2005/8/layout/cycle6"/>
    <dgm:cxn modelId="{7B4FB9A3-C3C5-4D8C-9AC0-A177C97D06AA}" type="presOf" srcId="{3F7B16B3-0B4B-4306-97A0-935EFC18FD71}" destId="{9D3A818B-2F56-48AA-B567-4284E39D26F2}" srcOrd="0" destOrd="0" presId="urn:microsoft.com/office/officeart/2005/8/layout/cycle6"/>
    <dgm:cxn modelId="{67F86AAC-1D97-4F6C-A614-C2960BA51DD9}" type="presOf" srcId="{827F3049-3ECE-4AE6-A9D3-0C10CA3BC541}" destId="{7A4C1F79-04C0-4030-B644-014A80454102}" srcOrd="0" destOrd="0" presId="urn:microsoft.com/office/officeart/2005/8/layout/cycle6"/>
    <dgm:cxn modelId="{F44B8CAE-BFDD-4705-ABB1-4827DB6077FD}" type="presOf" srcId="{9CE687F0-D305-40F4-9938-109B899A7CEF}" destId="{6AC60C49-CD62-4AFE-B0C6-2B3D9052C45A}" srcOrd="0" destOrd="0" presId="urn:microsoft.com/office/officeart/2005/8/layout/cycle6"/>
    <dgm:cxn modelId="{91662EB4-C835-4649-BE15-F48208FD181B}" srcId="{F91177EB-3A81-4396-964C-5A9DC28DE6E4}" destId="{3DD3A44E-2D43-454D-AD8F-C59963A3F4BB}" srcOrd="1" destOrd="0" parTransId="{64C7EC5D-D35A-4ED0-A7B0-7C19B3E350B8}" sibTransId="{6C360C4E-A8F7-419E-B5A8-8E8B6622F2B0}"/>
    <dgm:cxn modelId="{CB07CBB9-DC65-4544-8600-0A25F913EDC9}" type="presOf" srcId="{F91177EB-3A81-4396-964C-5A9DC28DE6E4}" destId="{E98B782F-F999-4DF4-B9E8-B8AD1200F51B}" srcOrd="0" destOrd="0" presId="urn:microsoft.com/office/officeart/2005/8/layout/cycle6"/>
    <dgm:cxn modelId="{72112ACC-CE80-45E0-9723-22546FD55D64}" type="presOf" srcId="{D8389FAE-93BD-4F2C-8F8E-5D829856409A}" destId="{C4B2A933-25AD-4C93-A5F8-DFCDCB9991E2}" srcOrd="0" destOrd="0" presId="urn:microsoft.com/office/officeart/2005/8/layout/cycle6"/>
    <dgm:cxn modelId="{6FD86435-ADCC-4EFD-B831-5CBDADA2E734}" type="presParOf" srcId="{E98B782F-F999-4DF4-B9E8-B8AD1200F51B}" destId="{7A4C1F79-04C0-4030-B644-014A80454102}" srcOrd="0" destOrd="0" presId="urn:microsoft.com/office/officeart/2005/8/layout/cycle6"/>
    <dgm:cxn modelId="{3FE2E057-25E4-442B-AF60-F3C60B799CD9}" type="presParOf" srcId="{E98B782F-F999-4DF4-B9E8-B8AD1200F51B}" destId="{6F3F1CB7-355D-40B4-ACDE-6E01A0BDE41C}" srcOrd="1" destOrd="0" presId="urn:microsoft.com/office/officeart/2005/8/layout/cycle6"/>
    <dgm:cxn modelId="{C3AEA90C-5258-42D8-81CB-3F21A0D13D67}" type="presParOf" srcId="{E98B782F-F999-4DF4-B9E8-B8AD1200F51B}" destId="{9D3A818B-2F56-48AA-B567-4284E39D26F2}" srcOrd="2" destOrd="0" presId="urn:microsoft.com/office/officeart/2005/8/layout/cycle6"/>
    <dgm:cxn modelId="{9CF41A6E-052D-4FB9-AA04-68D2B2D2B258}" type="presParOf" srcId="{E98B782F-F999-4DF4-B9E8-B8AD1200F51B}" destId="{B5C3005E-52F7-4D07-B4DC-DC21BF474AB0}" srcOrd="3" destOrd="0" presId="urn:microsoft.com/office/officeart/2005/8/layout/cycle6"/>
    <dgm:cxn modelId="{3BB87D17-2C62-48CB-A428-334D04F55E76}" type="presParOf" srcId="{E98B782F-F999-4DF4-B9E8-B8AD1200F51B}" destId="{6C88440A-A790-4FF9-BC8F-A309EDA8FD46}" srcOrd="4" destOrd="0" presId="urn:microsoft.com/office/officeart/2005/8/layout/cycle6"/>
    <dgm:cxn modelId="{8068DE4A-E899-42D7-BFA1-DB9B8C2C2460}" type="presParOf" srcId="{E98B782F-F999-4DF4-B9E8-B8AD1200F51B}" destId="{A694C138-AD1F-4678-8912-E1FE4756886C}" srcOrd="5" destOrd="0" presId="urn:microsoft.com/office/officeart/2005/8/layout/cycle6"/>
    <dgm:cxn modelId="{02DA89A3-83EF-424C-9112-16CF8F99DA34}" type="presParOf" srcId="{E98B782F-F999-4DF4-B9E8-B8AD1200F51B}" destId="{EB0FBE7E-8566-4CBF-A075-99CAEFD592A2}" srcOrd="6" destOrd="0" presId="urn:microsoft.com/office/officeart/2005/8/layout/cycle6"/>
    <dgm:cxn modelId="{1F3E9A6D-DAC4-4572-A0F4-40952A427AC5}" type="presParOf" srcId="{E98B782F-F999-4DF4-B9E8-B8AD1200F51B}" destId="{AAC30C76-7E9C-44A8-AAE3-A2C1518D0E25}" srcOrd="7" destOrd="0" presId="urn:microsoft.com/office/officeart/2005/8/layout/cycle6"/>
    <dgm:cxn modelId="{85CAD3CF-8440-4DD3-8ED4-370C73C60D3F}" type="presParOf" srcId="{E98B782F-F999-4DF4-B9E8-B8AD1200F51B}" destId="{6AC60C49-CD62-4AFE-B0C6-2B3D9052C45A}" srcOrd="8" destOrd="0" presId="urn:microsoft.com/office/officeart/2005/8/layout/cycle6"/>
    <dgm:cxn modelId="{9084EECF-C5C1-42F9-A2FD-D5B42F36BCFD}" type="presParOf" srcId="{E98B782F-F999-4DF4-B9E8-B8AD1200F51B}" destId="{110F43D7-ECEA-4331-B27F-3EB4A98449B3}" srcOrd="9" destOrd="0" presId="urn:microsoft.com/office/officeart/2005/8/layout/cycle6"/>
    <dgm:cxn modelId="{189490CC-2B3B-44B1-89EB-FEDBFDC90B5B}" type="presParOf" srcId="{E98B782F-F999-4DF4-B9E8-B8AD1200F51B}" destId="{B167CC10-D396-44BB-8035-378702939601}" srcOrd="10" destOrd="0" presId="urn:microsoft.com/office/officeart/2005/8/layout/cycle6"/>
    <dgm:cxn modelId="{03184F48-8342-469C-AFFE-8319A6C9CFA1}" type="presParOf" srcId="{E98B782F-F999-4DF4-B9E8-B8AD1200F51B}" destId="{C4B2A933-25AD-4C93-A5F8-DFCDCB9991E2}"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3E666C-5AA2-48CC-8F98-D17B3F915D19}" type="doc">
      <dgm:prSet loTypeId="urn:microsoft.com/office/officeart/2005/8/layout/equation2" loCatId="process" qsTypeId="urn:microsoft.com/office/officeart/2005/8/quickstyle/simple1" qsCatId="simple" csTypeId="urn:microsoft.com/office/officeart/2005/8/colors/accent1_2" csCatId="accent1" phldr="1"/>
      <dgm:spPr/>
    </dgm:pt>
    <dgm:pt modelId="{586A1BE8-315B-4476-BAE0-A65052C2BA2F}">
      <dgm:prSet phldrT="[Text]"/>
      <dgm:spPr/>
      <dgm:t>
        <a:bodyPr/>
        <a:lstStyle/>
        <a:p>
          <a:r>
            <a:rPr lang="en-US" dirty="0"/>
            <a:t>Timely and Accurate detection of CUSUM</a:t>
          </a:r>
        </a:p>
      </dgm:t>
    </dgm:pt>
    <dgm:pt modelId="{408BA058-F5AC-451D-B7A1-B5822C3424A3}" type="parTrans" cxnId="{4EFD4223-1175-494F-A68B-A9B615D633DB}">
      <dgm:prSet/>
      <dgm:spPr/>
      <dgm:t>
        <a:bodyPr/>
        <a:lstStyle/>
        <a:p>
          <a:endParaRPr lang="en-US"/>
        </a:p>
      </dgm:t>
    </dgm:pt>
    <dgm:pt modelId="{26FEDE7E-1566-48BD-9055-F0CA47AFD40E}" type="sibTrans" cxnId="{4EFD4223-1175-494F-A68B-A9B615D633DB}">
      <dgm:prSet/>
      <dgm:spPr/>
      <dgm:t>
        <a:bodyPr/>
        <a:lstStyle/>
        <a:p>
          <a:endParaRPr lang="en-US"/>
        </a:p>
      </dgm:t>
    </dgm:pt>
    <dgm:pt modelId="{F7E365A1-A0A9-4E30-B258-1890DD016BA3}">
      <dgm:prSet phldrT="[Text]"/>
      <dgm:spPr/>
      <dgm:t>
        <a:bodyPr/>
        <a:lstStyle/>
        <a:p>
          <a:r>
            <a:rPr lang="en-US" dirty="0"/>
            <a:t>Simplicity of GEM approach</a:t>
          </a:r>
          <a:r>
            <a:rPr lang="en-US" baseline="70000" dirty="0"/>
            <a:t>1,2</a:t>
          </a:r>
          <a:endParaRPr lang="en-US" dirty="0"/>
        </a:p>
      </dgm:t>
    </dgm:pt>
    <dgm:pt modelId="{B11DCF35-424E-47C1-8340-DE1D52EDBBD4}" type="parTrans" cxnId="{2681CC2F-9EB8-4EB1-8CE4-85F1E3B6DE43}">
      <dgm:prSet/>
      <dgm:spPr/>
      <dgm:t>
        <a:bodyPr/>
        <a:lstStyle/>
        <a:p>
          <a:endParaRPr lang="en-US"/>
        </a:p>
      </dgm:t>
    </dgm:pt>
    <dgm:pt modelId="{24488A70-D6CA-4F65-B880-95C93B5E9A7F}" type="sibTrans" cxnId="{2681CC2F-9EB8-4EB1-8CE4-85F1E3B6DE43}">
      <dgm:prSet/>
      <dgm:spPr/>
      <dgm:t>
        <a:bodyPr/>
        <a:lstStyle/>
        <a:p>
          <a:endParaRPr lang="en-US"/>
        </a:p>
      </dgm:t>
    </dgm:pt>
    <dgm:pt modelId="{2B428B52-F05E-42C7-B3E1-F14FA907C109}">
      <dgm:prSet phldrT="[Text]"/>
      <dgm:spPr/>
      <dgm:t>
        <a:bodyPr/>
        <a:lstStyle/>
        <a:p>
          <a:r>
            <a:rPr lang="en-US" sz="4400" dirty="0"/>
            <a:t>ODIT</a:t>
          </a:r>
        </a:p>
      </dgm:t>
    </dgm:pt>
    <dgm:pt modelId="{2FCCD6E0-1032-4D90-8CB6-2E29CFD64A2F}" type="parTrans" cxnId="{A381800D-264F-45B0-86F3-61480EDEE123}">
      <dgm:prSet/>
      <dgm:spPr/>
      <dgm:t>
        <a:bodyPr/>
        <a:lstStyle/>
        <a:p>
          <a:endParaRPr lang="en-US"/>
        </a:p>
      </dgm:t>
    </dgm:pt>
    <dgm:pt modelId="{65480455-DD16-434C-8223-9B7958448AE9}" type="sibTrans" cxnId="{A381800D-264F-45B0-86F3-61480EDEE123}">
      <dgm:prSet/>
      <dgm:spPr/>
      <dgm:t>
        <a:bodyPr/>
        <a:lstStyle/>
        <a:p>
          <a:endParaRPr lang="en-US"/>
        </a:p>
      </dgm:t>
    </dgm:pt>
    <dgm:pt modelId="{A4B21D6B-C5E0-4BA3-96B7-1236223F42FD}">
      <dgm:prSet phldrT="[Text]" custT="1"/>
      <dgm:spPr/>
      <dgm:t>
        <a:bodyPr/>
        <a:lstStyle/>
        <a:p>
          <a:pPr rtl="0"/>
          <a:r>
            <a:rPr lang="en-US" sz="2400" dirty="0"/>
            <a:t>Online</a:t>
          </a:r>
        </a:p>
      </dgm:t>
    </dgm:pt>
    <dgm:pt modelId="{92D8C040-E8FF-461D-84FB-6318349CEC41}" type="parTrans" cxnId="{C8404D49-4E71-49AD-8255-6762DF3E927A}">
      <dgm:prSet/>
      <dgm:spPr/>
      <dgm:t>
        <a:bodyPr/>
        <a:lstStyle/>
        <a:p>
          <a:endParaRPr lang="en-US"/>
        </a:p>
      </dgm:t>
    </dgm:pt>
    <dgm:pt modelId="{24631107-75D2-46A4-A747-7AC061CA6905}" type="sibTrans" cxnId="{C8404D49-4E71-49AD-8255-6762DF3E927A}">
      <dgm:prSet/>
      <dgm:spPr/>
      <dgm:t>
        <a:bodyPr/>
        <a:lstStyle/>
        <a:p>
          <a:endParaRPr lang="en-US"/>
        </a:p>
      </dgm:t>
    </dgm:pt>
    <dgm:pt modelId="{8CFFAFF5-A846-48F4-AA3A-8B6660F8E19C}">
      <dgm:prSet phldrT="[Text]" custT="1"/>
      <dgm:spPr/>
      <dgm:t>
        <a:bodyPr/>
        <a:lstStyle/>
        <a:p>
          <a:pPr rtl="0"/>
          <a:r>
            <a:rPr lang="en-US" sz="2400" dirty="0"/>
            <a:t>Non-parametric</a:t>
          </a:r>
        </a:p>
      </dgm:t>
    </dgm:pt>
    <dgm:pt modelId="{70CF590B-53C5-42A4-AF61-0C8C8E9A7169}" type="parTrans" cxnId="{949CFA0E-5751-43B6-9A51-F9440987F513}">
      <dgm:prSet/>
      <dgm:spPr/>
      <dgm:t>
        <a:bodyPr/>
        <a:lstStyle/>
        <a:p>
          <a:endParaRPr lang="en-US"/>
        </a:p>
      </dgm:t>
    </dgm:pt>
    <dgm:pt modelId="{E0E71424-4A35-449F-AD9C-A234163ADD5F}" type="sibTrans" cxnId="{949CFA0E-5751-43B6-9A51-F9440987F513}">
      <dgm:prSet/>
      <dgm:spPr/>
      <dgm:t>
        <a:bodyPr/>
        <a:lstStyle/>
        <a:p>
          <a:endParaRPr lang="en-US"/>
        </a:p>
      </dgm:t>
    </dgm:pt>
    <dgm:pt modelId="{AE67C109-989F-4CDD-A197-270EF8F7B15D}" type="pres">
      <dgm:prSet presAssocID="{C63E666C-5AA2-48CC-8F98-D17B3F915D19}" presName="Name0" presStyleCnt="0">
        <dgm:presLayoutVars>
          <dgm:dir/>
          <dgm:resizeHandles val="exact"/>
        </dgm:presLayoutVars>
      </dgm:prSet>
      <dgm:spPr/>
    </dgm:pt>
    <dgm:pt modelId="{6042C65D-4997-4137-8028-3A30FCBD82A2}" type="pres">
      <dgm:prSet presAssocID="{C63E666C-5AA2-48CC-8F98-D17B3F915D19}" presName="vNodes" presStyleCnt="0"/>
      <dgm:spPr/>
    </dgm:pt>
    <dgm:pt modelId="{1E2507A0-D165-4524-8692-2DD709FA5C78}" type="pres">
      <dgm:prSet presAssocID="{586A1BE8-315B-4476-BAE0-A65052C2BA2F}" presName="node" presStyleLbl="node1" presStyleIdx="0" presStyleCnt="3">
        <dgm:presLayoutVars>
          <dgm:bulletEnabled val="1"/>
        </dgm:presLayoutVars>
      </dgm:prSet>
      <dgm:spPr/>
    </dgm:pt>
    <dgm:pt modelId="{61777AC9-9EA4-4F52-BB9F-0916B1E02B75}" type="pres">
      <dgm:prSet presAssocID="{26FEDE7E-1566-48BD-9055-F0CA47AFD40E}" presName="spacerT" presStyleCnt="0"/>
      <dgm:spPr/>
    </dgm:pt>
    <dgm:pt modelId="{E1044ED1-57B9-491C-B93C-34DA48D91666}" type="pres">
      <dgm:prSet presAssocID="{26FEDE7E-1566-48BD-9055-F0CA47AFD40E}" presName="sibTrans" presStyleLbl="sibTrans2D1" presStyleIdx="0" presStyleCnt="2"/>
      <dgm:spPr/>
    </dgm:pt>
    <dgm:pt modelId="{6511CB97-DD2C-4385-B1B1-122E69EEF4FF}" type="pres">
      <dgm:prSet presAssocID="{26FEDE7E-1566-48BD-9055-F0CA47AFD40E}" presName="spacerB" presStyleCnt="0"/>
      <dgm:spPr/>
    </dgm:pt>
    <dgm:pt modelId="{9B4252CA-4647-479E-9380-88C87201E28D}" type="pres">
      <dgm:prSet presAssocID="{F7E365A1-A0A9-4E30-B258-1890DD016BA3}" presName="node" presStyleLbl="node1" presStyleIdx="1" presStyleCnt="3">
        <dgm:presLayoutVars>
          <dgm:bulletEnabled val="1"/>
        </dgm:presLayoutVars>
      </dgm:prSet>
      <dgm:spPr/>
    </dgm:pt>
    <dgm:pt modelId="{3A28DE62-85B9-4107-9D83-DB4C5992F0F2}" type="pres">
      <dgm:prSet presAssocID="{C63E666C-5AA2-48CC-8F98-D17B3F915D19}" presName="sibTransLast" presStyleLbl="sibTrans2D1" presStyleIdx="1" presStyleCnt="2"/>
      <dgm:spPr/>
    </dgm:pt>
    <dgm:pt modelId="{9E6EB908-1D96-4F14-9560-6F9AE1CA7FF4}" type="pres">
      <dgm:prSet presAssocID="{C63E666C-5AA2-48CC-8F98-D17B3F915D19}" presName="connectorText" presStyleLbl="sibTrans2D1" presStyleIdx="1" presStyleCnt="2"/>
      <dgm:spPr/>
    </dgm:pt>
    <dgm:pt modelId="{47F9C3DC-5192-478A-92F6-8BD7D4477CAB}" type="pres">
      <dgm:prSet presAssocID="{C63E666C-5AA2-48CC-8F98-D17B3F915D19}" presName="lastNode" presStyleLbl="node1" presStyleIdx="2" presStyleCnt="3" custScaleX="130992" custScaleY="129970" custLinFactNeighborX="44644" custLinFactNeighborY="-659">
        <dgm:presLayoutVars>
          <dgm:bulletEnabled val="1"/>
        </dgm:presLayoutVars>
      </dgm:prSet>
      <dgm:spPr/>
    </dgm:pt>
  </dgm:ptLst>
  <dgm:cxnLst>
    <dgm:cxn modelId="{1AB2ED06-AE31-486E-8206-FABB0947BE27}" type="presOf" srcId="{F7E365A1-A0A9-4E30-B258-1890DD016BA3}" destId="{9B4252CA-4647-479E-9380-88C87201E28D}" srcOrd="0" destOrd="0" presId="urn:microsoft.com/office/officeart/2005/8/layout/equation2"/>
    <dgm:cxn modelId="{A381800D-264F-45B0-86F3-61480EDEE123}" srcId="{C63E666C-5AA2-48CC-8F98-D17B3F915D19}" destId="{2B428B52-F05E-42C7-B3E1-F14FA907C109}" srcOrd="2" destOrd="0" parTransId="{2FCCD6E0-1032-4D90-8CB6-2E29CFD64A2F}" sibTransId="{65480455-DD16-434C-8223-9B7958448AE9}"/>
    <dgm:cxn modelId="{949CFA0E-5751-43B6-9A51-F9440987F513}" srcId="{2B428B52-F05E-42C7-B3E1-F14FA907C109}" destId="{8CFFAFF5-A846-48F4-AA3A-8B6660F8E19C}" srcOrd="1" destOrd="0" parTransId="{70CF590B-53C5-42A4-AF61-0C8C8E9A7169}" sibTransId="{E0E71424-4A35-449F-AD9C-A234163ADD5F}"/>
    <dgm:cxn modelId="{4EFD4223-1175-494F-A68B-A9B615D633DB}" srcId="{C63E666C-5AA2-48CC-8F98-D17B3F915D19}" destId="{586A1BE8-315B-4476-BAE0-A65052C2BA2F}" srcOrd="0" destOrd="0" parTransId="{408BA058-F5AC-451D-B7A1-B5822C3424A3}" sibTransId="{26FEDE7E-1566-48BD-9055-F0CA47AFD40E}"/>
    <dgm:cxn modelId="{97C39F2D-F584-4997-827C-B808FFA7F939}" type="presOf" srcId="{A4B21D6B-C5E0-4BA3-96B7-1236223F42FD}" destId="{47F9C3DC-5192-478A-92F6-8BD7D4477CAB}" srcOrd="0" destOrd="1" presId="urn:microsoft.com/office/officeart/2005/8/layout/equation2"/>
    <dgm:cxn modelId="{2681CC2F-9EB8-4EB1-8CE4-85F1E3B6DE43}" srcId="{C63E666C-5AA2-48CC-8F98-D17B3F915D19}" destId="{F7E365A1-A0A9-4E30-B258-1890DD016BA3}" srcOrd="1" destOrd="0" parTransId="{B11DCF35-424E-47C1-8340-DE1D52EDBBD4}" sibTransId="{24488A70-D6CA-4F65-B880-95C93B5E9A7F}"/>
    <dgm:cxn modelId="{E69AE92F-089A-4654-992D-44F95EF4FD4C}" type="presOf" srcId="{24488A70-D6CA-4F65-B880-95C93B5E9A7F}" destId="{3A28DE62-85B9-4107-9D83-DB4C5992F0F2}" srcOrd="0" destOrd="0" presId="urn:microsoft.com/office/officeart/2005/8/layout/equation2"/>
    <dgm:cxn modelId="{D3BF3630-03B6-456A-9DFC-3B37A1CC9350}" type="presOf" srcId="{8CFFAFF5-A846-48F4-AA3A-8B6660F8E19C}" destId="{47F9C3DC-5192-478A-92F6-8BD7D4477CAB}" srcOrd="0" destOrd="2" presId="urn:microsoft.com/office/officeart/2005/8/layout/equation2"/>
    <dgm:cxn modelId="{C8404D49-4E71-49AD-8255-6762DF3E927A}" srcId="{2B428B52-F05E-42C7-B3E1-F14FA907C109}" destId="{A4B21D6B-C5E0-4BA3-96B7-1236223F42FD}" srcOrd="0" destOrd="0" parTransId="{92D8C040-E8FF-461D-84FB-6318349CEC41}" sibTransId="{24631107-75D2-46A4-A747-7AC061CA6905}"/>
    <dgm:cxn modelId="{2E7AAF73-78E4-4A1A-A4F6-66065AD13210}" type="presOf" srcId="{24488A70-D6CA-4F65-B880-95C93B5E9A7F}" destId="{9E6EB908-1D96-4F14-9560-6F9AE1CA7FF4}" srcOrd="1" destOrd="0" presId="urn:microsoft.com/office/officeart/2005/8/layout/equation2"/>
    <dgm:cxn modelId="{0056AA9B-160B-4BA0-8382-BA0328B87540}" type="presOf" srcId="{2B428B52-F05E-42C7-B3E1-F14FA907C109}" destId="{47F9C3DC-5192-478A-92F6-8BD7D4477CAB}" srcOrd="0" destOrd="0" presId="urn:microsoft.com/office/officeart/2005/8/layout/equation2"/>
    <dgm:cxn modelId="{44F00ACD-4F58-4F49-875D-81A31C5F69CD}" type="presOf" srcId="{C63E666C-5AA2-48CC-8F98-D17B3F915D19}" destId="{AE67C109-989F-4CDD-A197-270EF8F7B15D}" srcOrd="0" destOrd="0" presId="urn:microsoft.com/office/officeart/2005/8/layout/equation2"/>
    <dgm:cxn modelId="{FEFD27D9-9C1B-4AB5-988C-30D1BA955BAF}" type="presOf" srcId="{586A1BE8-315B-4476-BAE0-A65052C2BA2F}" destId="{1E2507A0-D165-4524-8692-2DD709FA5C78}" srcOrd="0" destOrd="0" presId="urn:microsoft.com/office/officeart/2005/8/layout/equation2"/>
    <dgm:cxn modelId="{64E551DD-2EC3-41F0-83E5-87A8E6E1E352}" type="presOf" srcId="{26FEDE7E-1566-48BD-9055-F0CA47AFD40E}" destId="{E1044ED1-57B9-491C-B93C-34DA48D91666}" srcOrd="0" destOrd="0" presId="urn:microsoft.com/office/officeart/2005/8/layout/equation2"/>
    <dgm:cxn modelId="{7EB6EFBD-7A2A-4B2F-A80F-A19FEAC12D3F}" type="presParOf" srcId="{AE67C109-989F-4CDD-A197-270EF8F7B15D}" destId="{6042C65D-4997-4137-8028-3A30FCBD82A2}" srcOrd="0" destOrd="0" presId="urn:microsoft.com/office/officeart/2005/8/layout/equation2"/>
    <dgm:cxn modelId="{CE750C52-7674-46EE-B505-BEBD77B37006}" type="presParOf" srcId="{6042C65D-4997-4137-8028-3A30FCBD82A2}" destId="{1E2507A0-D165-4524-8692-2DD709FA5C78}" srcOrd="0" destOrd="0" presId="urn:microsoft.com/office/officeart/2005/8/layout/equation2"/>
    <dgm:cxn modelId="{1FB5705D-5E7B-43FE-A554-885771A9A351}" type="presParOf" srcId="{6042C65D-4997-4137-8028-3A30FCBD82A2}" destId="{61777AC9-9EA4-4F52-BB9F-0916B1E02B75}" srcOrd="1" destOrd="0" presId="urn:microsoft.com/office/officeart/2005/8/layout/equation2"/>
    <dgm:cxn modelId="{243F9D71-9360-48E0-8710-986F7E814E67}" type="presParOf" srcId="{6042C65D-4997-4137-8028-3A30FCBD82A2}" destId="{E1044ED1-57B9-491C-B93C-34DA48D91666}" srcOrd="2" destOrd="0" presId="urn:microsoft.com/office/officeart/2005/8/layout/equation2"/>
    <dgm:cxn modelId="{0F9986BF-99B0-4AA7-8657-66C069931A93}" type="presParOf" srcId="{6042C65D-4997-4137-8028-3A30FCBD82A2}" destId="{6511CB97-DD2C-4385-B1B1-122E69EEF4FF}" srcOrd="3" destOrd="0" presId="urn:microsoft.com/office/officeart/2005/8/layout/equation2"/>
    <dgm:cxn modelId="{8157E196-7763-4608-A7E4-25949EF96481}" type="presParOf" srcId="{6042C65D-4997-4137-8028-3A30FCBD82A2}" destId="{9B4252CA-4647-479E-9380-88C87201E28D}" srcOrd="4" destOrd="0" presId="urn:microsoft.com/office/officeart/2005/8/layout/equation2"/>
    <dgm:cxn modelId="{2B0C2B8B-FF3A-4D29-8401-357EBC8300C2}" type="presParOf" srcId="{AE67C109-989F-4CDD-A197-270EF8F7B15D}" destId="{3A28DE62-85B9-4107-9D83-DB4C5992F0F2}" srcOrd="1" destOrd="0" presId="urn:microsoft.com/office/officeart/2005/8/layout/equation2"/>
    <dgm:cxn modelId="{CB6ED58A-0A38-4050-84B5-2BF652D87189}" type="presParOf" srcId="{3A28DE62-85B9-4107-9D83-DB4C5992F0F2}" destId="{9E6EB908-1D96-4F14-9560-6F9AE1CA7FF4}" srcOrd="0" destOrd="0" presId="urn:microsoft.com/office/officeart/2005/8/layout/equation2"/>
    <dgm:cxn modelId="{25A7426C-BD03-463E-807F-2BD9E4DA1C5A}" type="presParOf" srcId="{AE67C109-989F-4CDD-A197-270EF8F7B15D}" destId="{47F9C3DC-5192-478A-92F6-8BD7D4477CA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A44BA-011F-447F-BBF9-511AFC29B395}">
      <dsp:nvSpPr>
        <dsp:cNvPr id="0" name=""/>
        <dsp:cNvSpPr/>
      </dsp:nvSpPr>
      <dsp:spPr>
        <a:xfrm>
          <a:off x="746294" y="681700"/>
          <a:ext cx="4541788" cy="4541788"/>
        </a:xfrm>
        <a:prstGeom prst="blockArc">
          <a:avLst>
            <a:gd name="adj1" fmla="val 1188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AC89DF-2E6F-466C-9A77-F3C2D3E0F437}">
      <dsp:nvSpPr>
        <dsp:cNvPr id="0" name=""/>
        <dsp:cNvSpPr/>
      </dsp:nvSpPr>
      <dsp:spPr>
        <a:xfrm>
          <a:off x="746294" y="681700"/>
          <a:ext cx="4541788" cy="4541788"/>
        </a:xfrm>
        <a:prstGeom prst="blockArc">
          <a:avLst>
            <a:gd name="adj1" fmla="val 7560000"/>
            <a:gd name="adj2" fmla="val 1188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42BD3D-3E6B-4FE6-96CE-F2EA24B809EF}">
      <dsp:nvSpPr>
        <dsp:cNvPr id="0" name=""/>
        <dsp:cNvSpPr/>
      </dsp:nvSpPr>
      <dsp:spPr>
        <a:xfrm>
          <a:off x="746294" y="681700"/>
          <a:ext cx="4541788" cy="4541788"/>
        </a:xfrm>
        <a:prstGeom prst="blockArc">
          <a:avLst>
            <a:gd name="adj1" fmla="val 3240000"/>
            <a:gd name="adj2" fmla="val 756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FBB2D3-225E-4BAA-AA0A-C812DD863268}">
      <dsp:nvSpPr>
        <dsp:cNvPr id="0" name=""/>
        <dsp:cNvSpPr/>
      </dsp:nvSpPr>
      <dsp:spPr>
        <a:xfrm>
          <a:off x="746294" y="681700"/>
          <a:ext cx="4541788" cy="4541788"/>
        </a:xfrm>
        <a:prstGeom prst="blockArc">
          <a:avLst>
            <a:gd name="adj1" fmla="val 20520000"/>
            <a:gd name="adj2" fmla="val 324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C42B3D-93E0-45D6-ADEB-EF5F2E05537C}">
      <dsp:nvSpPr>
        <dsp:cNvPr id="0" name=""/>
        <dsp:cNvSpPr/>
      </dsp:nvSpPr>
      <dsp:spPr>
        <a:xfrm>
          <a:off x="746294" y="681700"/>
          <a:ext cx="4541788" cy="4541788"/>
        </a:xfrm>
        <a:prstGeom prst="blockArc">
          <a:avLst>
            <a:gd name="adj1" fmla="val 16200000"/>
            <a:gd name="adj2" fmla="val 2052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70C5C3-751A-4FD9-B4BC-3A44EC2262DC}">
      <dsp:nvSpPr>
        <dsp:cNvPr id="0" name=""/>
        <dsp:cNvSpPr/>
      </dsp:nvSpPr>
      <dsp:spPr>
        <a:xfrm>
          <a:off x="1971190" y="1906596"/>
          <a:ext cx="2091996" cy="2091996"/>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Smart Grid</a:t>
          </a:r>
        </a:p>
      </dsp:txBody>
      <dsp:txXfrm>
        <a:off x="2277556" y="2212962"/>
        <a:ext cx="1479264" cy="1479264"/>
      </dsp:txXfrm>
    </dsp:sp>
    <dsp:sp modelId="{93732163-CBF4-4E95-B487-14B3DBD6EDCE}">
      <dsp:nvSpPr>
        <dsp:cNvPr id="0" name=""/>
        <dsp:cNvSpPr/>
      </dsp:nvSpPr>
      <dsp:spPr>
        <a:xfrm>
          <a:off x="2284990" y="2220"/>
          <a:ext cx="1464397" cy="1464397"/>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Information technology</a:t>
          </a:r>
        </a:p>
      </dsp:txBody>
      <dsp:txXfrm>
        <a:off x="2499446" y="216676"/>
        <a:ext cx="1035485" cy="1035485"/>
      </dsp:txXfrm>
    </dsp:sp>
    <dsp:sp modelId="{0C2092F3-8EC3-447D-AF4B-7AC66B55BC29}">
      <dsp:nvSpPr>
        <dsp:cNvPr id="0" name=""/>
        <dsp:cNvSpPr/>
      </dsp:nvSpPr>
      <dsp:spPr>
        <a:xfrm>
          <a:off x="4394600" y="1534942"/>
          <a:ext cx="1464397" cy="1464397"/>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Communication technology</a:t>
          </a:r>
        </a:p>
      </dsp:txBody>
      <dsp:txXfrm>
        <a:off x="4609056" y="1749398"/>
        <a:ext cx="1035485" cy="1035485"/>
      </dsp:txXfrm>
    </dsp:sp>
    <dsp:sp modelId="{D7AABB2E-79B5-43EE-9588-A6195B83524B}">
      <dsp:nvSpPr>
        <dsp:cNvPr id="0" name=""/>
        <dsp:cNvSpPr/>
      </dsp:nvSpPr>
      <dsp:spPr>
        <a:xfrm>
          <a:off x="3588801" y="4014937"/>
          <a:ext cx="1464397" cy="1464397"/>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Advanced Computing</a:t>
          </a:r>
        </a:p>
      </dsp:txBody>
      <dsp:txXfrm>
        <a:off x="3803257" y="4229393"/>
        <a:ext cx="1035485" cy="1035485"/>
      </dsp:txXfrm>
    </dsp:sp>
    <dsp:sp modelId="{636E598F-303A-435C-8A39-BF86A3A0E767}">
      <dsp:nvSpPr>
        <dsp:cNvPr id="0" name=""/>
        <dsp:cNvSpPr/>
      </dsp:nvSpPr>
      <dsp:spPr>
        <a:xfrm>
          <a:off x="981179" y="4014937"/>
          <a:ext cx="1464397" cy="1464397"/>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Power Technology</a:t>
          </a:r>
        </a:p>
      </dsp:txBody>
      <dsp:txXfrm>
        <a:off x="1195635" y="4229393"/>
        <a:ext cx="1035485" cy="1035485"/>
      </dsp:txXfrm>
    </dsp:sp>
    <dsp:sp modelId="{79BCA061-01B1-4C39-BB55-F06FA7E0AA5A}">
      <dsp:nvSpPr>
        <dsp:cNvPr id="0" name=""/>
        <dsp:cNvSpPr/>
      </dsp:nvSpPr>
      <dsp:spPr>
        <a:xfrm>
          <a:off x="175379" y="1534942"/>
          <a:ext cx="1464397" cy="1464397"/>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Existing power systems</a:t>
          </a:r>
        </a:p>
      </dsp:txBody>
      <dsp:txXfrm>
        <a:off x="389835" y="1749398"/>
        <a:ext cx="1035485" cy="1035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B7BC0-4699-4FDA-B590-BCCA05A8DCE4}">
      <dsp:nvSpPr>
        <dsp:cNvPr id="0" name=""/>
        <dsp:cNvSpPr/>
      </dsp:nvSpPr>
      <dsp:spPr>
        <a:xfrm rot="5400000">
          <a:off x="3939366" y="131956"/>
          <a:ext cx="2007615" cy="1746625"/>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Availability</a:t>
          </a:r>
        </a:p>
      </dsp:txBody>
      <dsp:txXfrm rot="-5400000">
        <a:off x="4342043" y="314314"/>
        <a:ext cx="1202261" cy="1381909"/>
      </dsp:txXfrm>
    </dsp:sp>
    <dsp:sp modelId="{85D80BE2-B36D-41FB-9B0A-E92FFBD4BB2F}">
      <dsp:nvSpPr>
        <dsp:cNvPr id="0" name=""/>
        <dsp:cNvSpPr/>
      </dsp:nvSpPr>
      <dsp:spPr>
        <a:xfrm>
          <a:off x="5869488" y="402984"/>
          <a:ext cx="2240499" cy="120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Reliable access to Information: </a:t>
          </a:r>
          <a:r>
            <a:rPr lang="en-US" sz="1400" kern="1200" dirty="0" err="1"/>
            <a:t>DoS</a:t>
          </a:r>
          <a:r>
            <a:rPr lang="en-US" sz="1400" kern="1200" dirty="0"/>
            <a:t> attacks</a:t>
          </a:r>
        </a:p>
      </dsp:txBody>
      <dsp:txXfrm>
        <a:off x="5869488" y="402984"/>
        <a:ext cx="2240499" cy="1204569"/>
      </dsp:txXfrm>
    </dsp:sp>
    <dsp:sp modelId="{421532CD-E8A0-450D-877E-1FF1A6A50ED2}">
      <dsp:nvSpPr>
        <dsp:cNvPr id="0" name=""/>
        <dsp:cNvSpPr/>
      </dsp:nvSpPr>
      <dsp:spPr>
        <a:xfrm rot="5400000">
          <a:off x="2053010" y="131956"/>
          <a:ext cx="2007615" cy="1746625"/>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455687" y="314314"/>
        <a:ext cx="1202261" cy="1381909"/>
      </dsp:txXfrm>
    </dsp:sp>
    <dsp:sp modelId="{F08EE200-DB80-4562-ADE2-159D7B6AA222}">
      <dsp:nvSpPr>
        <dsp:cNvPr id="0" name=""/>
        <dsp:cNvSpPr/>
      </dsp:nvSpPr>
      <dsp:spPr>
        <a:xfrm rot="5400000">
          <a:off x="2992574" y="1836020"/>
          <a:ext cx="2007615" cy="1746625"/>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Integrity</a:t>
          </a:r>
        </a:p>
      </dsp:txBody>
      <dsp:txXfrm rot="-5400000">
        <a:off x="3395251" y="2018378"/>
        <a:ext cx="1202261" cy="1381909"/>
      </dsp:txXfrm>
    </dsp:sp>
    <dsp:sp modelId="{EFCBB385-D7E6-4932-9FF5-DF5DC710BC58}">
      <dsp:nvSpPr>
        <dsp:cNvPr id="0" name=""/>
        <dsp:cNvSpPr/>
      </dsp:nvSpPr>
      <dsp:spPr>
        <a:xfrm>
          <a:off x="882570" y="2107048"/>
          <a:ext cx="2168225" cy="120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US" sz="1400" kern="1200" dirty="0"/>
            <a:t>Ensure information authenticity: False data Injection</a:t>
          </a:r>
        </a:p>
      </dsp:txBody>
      <dsp:txXfrm>
        <a:off x="882570" y="2107048"/>
        <a:ext cx="2168225" cy="1204569"/>
      </dsp:txXfrm>
    </dsp:sp>
    <dsp:sp modelId="{EF0A7ACC-8A59-4C3C-86A2-A661632F27DF}">
      <dsp:nvSpPr>
        <dsp:cNvPr id="0" name=""/>
        <dsp:cNvSpPr/>
      </dsp:nvSpPr>
      <dsp:spPr>
        <a:xfrm rot="5400000">
          <a:off x="4878930" y="1836020"/>
          <a:ext cx="2007615" cy="1746625"/>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5281607" y="2018378"/>
        <a:ext cx="1202261" cy="1381909"/>
      </dsp:txXfrm>
    </dsp:sp>
    <dsp:sp modelId="{5A5C0C2C-FCCE-4AC9-9399-3D9892B24556}">
      <dsp:nvSpPr>
        <dsp:cNvPr id="0" name=""/>
        <dsp:cNvSpPr/>
      </dsp:nvSpPr>
      <dsp:spPr>
        <a:xfrm rot="5400000">
          <a:off x="3939366" y="3540084"/>
          <a:ext cx="2007615" cy="1746625"/>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Confidentiality</a:t>
          </a:r>
        </a:p>
      </dsp:txBody>
      <dsp:txXfrm rot="-5400000">
        <a:off x="4342043" y="3722442"/>
        <a:ext cx="1202261" cy="1381909"/>
      </dsp:txXfrm>
    </dsp:sp>
    <dsp:sp modelId="{425D9C3B-10D4-4DED-ADEA-8272C9503018}">
      <dsp:nvSpPr>
        <dsp:cNvPr id="0" name=""/>
        <dsp:cNvSpPr/>
      </dsp:nvSpPr>
      <dsp:spPr>
        <a:xfrm>
          <a:off x="5869488" y="3811113"/>
          <a:ext cx="2240499" cy="120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Protect personal privacy</a:t>
          </a:r>
        </a:p>
      </dsp:txBody>
      <dsp:txXfrm>
        <a:off x="5869488" y="3811113"/>
        <a:ext cx="2240499" cy="1204569"/>
      </dsp:txXfrm>
    </dsp:sp>
    <dsp:sp modelId="{E9237529-A90D-4027-A063-03C3F99704FA}">
      <dsp:nvSpPr>
        <dsp:cNvPr id="0" name=""/>
        <dsp:cNvSpPr/>
      </dsp:nvSpPr>
      <dsp:spPr>
        <a:xfrm rot="5400000">
          <a:off x="2053010" y="3540084"/>
          <a:ext cx="2007615" cy="1746625"/>
        </a:xfrm>
        <a:prstGeom prst="hexagon">
          <a:avLst>
            <a:gd name="adj" fmla="val 25000"/>
            <a:gd name="vf" fmla="val 11547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455687" y="3722442"/>
        <a:ext cx="1202261" cy="1381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C1F79-04C0-4030-B644-014A80454102}">
      <dsp:nvSpPr>
        <dsp:cNvPr id="0" name=""/>
        <dsp:cNvSpPr/>
      </dsp:nvSpPr>
      <dsp:spPr>
        <a:xfrm>
          <a:off x="2462563" y="8782"/>
          <a:ext cx="1769088" cy="1149907"/>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High dimensionality</a:t>
          </a:r>
        </a:p>
      </dsp:txBody>
      <dsp:txXfrm>
        <a:off x="2518697" y="64916"/>
        <a:ext cx="1656820" cy="1037639"/>
      </dsp:txXfrm>
    </dsp:sp>
    <dsp:sp modelId="{9D3A818B-2F56-48AA-B567-4284E39D26F2}">
      <dsp:nvSpPr>
        <dsp:cNvPr id="0" name=""/>
        <dsp:cNvSpPr/>
      </dsp:nvSpPr>
      <dsp:spPr>
        <a:xfrm>
          <a:off x="1458500" y="586297"/>
          <a:ext cx="3798760" cy="3798760"/>
        </a:xfrm>
        <a:custGeom>
          <a:avLst/>
          <a:gdLst/>
          <a:ahLst/>
          <a:cxnLst/>
          <a:rect l="0" t="0" r="0" b="0"/>
          <a:pathLst>
            <a:path>
              <a:moveTo>
                <a:pt x="2785946" y="219604"/>
              </a:moveTo>
              <a:arcTo wR="1899380" hR="1899380" stAng="17869475" swAng="2628420"/>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C3005E-52F7-4D07-B4DC-DC21BF474AB0}">
      <dsp:nvSpPr>
        <dsp:cNvPr id="0" name=""/>
        <dsp:cNvSpPr/>
      </dsp:nvSpPr>
      <dsp:spPr>
        <a:xfrm>
          <a:off x="4369552" y="1900853"/>
          <a:ext cx="1769088" cy="1149907"/>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Quick Detection</a:t>
          </a:r>
        </a:p>
      </dsp:txBody>
      <dsp:txXfrm>
        <a:off x="4425686" y="1956987"/>
        <a:ext cx="1656820" cy="1037639"/>
      </dsp:txXfrm>
    </dsp:sp>
    <dsp:sp modelId="{A694C138-AD1F-4678-8912-E1FE4756886C}">
      <dsp:nvSpPr>
        <dsp:cNvPr id="0" name=""/>
        <dsp:cNvSpPr/>
      </dsp:nvSpPr>
      <dsp:spPr>
        <a:xfrm>
          <a:off x="1455336" y="576427"/>
          <a:ext cx="3798760" cy="3798760"/>
        </a:xfrm>
        <a:custGeom>
          <a:avLst/>
          <a:gdLst/>
          <a:ahLst/>
          <a:cxnLst/>
          <a:rect l="0" t="0" r="0" b="0"/>
          <a:pathLst>
            <a:path>
              <a:moveTo>
                <a:pt x="3705231" y="2488062"/>
              </a:moveTo>
              <a:arcTo wR="1899380" hR="1899380" stAng="1083315" swAng="2625243"/>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0FBE7E-8566-4CBF-A075-99CAEFD592A2}">
      <dsp:nvSpPr>
        <dsp:cNvPr id="0" name=""/>
        <dsp:cNvSpPr/>
      </dsp:nvSpPr>
      <dsp:spPr>
        <a:xfrm>
          <a:off x="2470172" y="3800233"/>
          <a:ext cx="1769088" cy="1149907"/>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Dynamicity</a:t>
          </a:r>
        </a:p>
      </dsp:txBody>
      <dsp:txXfrm>
        <a:off x="2526306" y="3856367"/>
        <a:ext cx="1656820" cy="1037639"/>
      </dsp:txXfrm>
    </dsp:sp>
    <dsp:sp modelId="{6AC60C49-CD62-4AFE-B0C6-2B3D9052C45A}">
      <dsp:nvSpPr>
        <dsp:cNvPr id="0" name=""/>
        <dsp:cNvSpPr/>
      </dsp:nvSpPr>
      <dsp:spPr>
        <a:xfrm>
          <a:off x="1455336" y="576427"/>
          <a:ext cx="3798760" cy="3798760"/>
        </a:xfrm>
        <a:custGeom>
          <a:avLst/>
          <a:gdLst/>
          <a:ahLst/>
          <a:cxnLst/>
          <a:rect l="0" t="0" r="0" b="0"/>
          <a:pathLst>
            <a:path>
              <a:moveTo>
                <a:pt x="1002098" y="3573456"/>
              </a:moveTo>
              <a:arcTo wR="1899380" hR="1899380" stAng="7091441" swAng="2625243"/>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0F43D7-ECEA-4331-B27F-3EB4A98449B3}">
      <dsp:nvSpPr>
        <dsp:cNvPr id="0" name=""/>
        <dsp:cNvSpPr/>
      </dsp:nvSpPr>
      <dsp:spPr>
        <a:xfrm>
          <a:off x="570791" y="1900853"/>
          <a:ext cx="1769088" cy="1149907"/>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Uncertainty</a:t>
          </a:r>
        </a:p>
      </dsp:txBody>
      <dsp:txXfrm>
        <a:off x="626925" y="1956987"/>
        <a:ext cx="1656820" cy="1037639"/>
      </dsp:txXfrm>
    </dsp:sp>
    <dsp:sp modelId="{C4B2A933-25AD-4C93-A5F8-DFCDCB9991E2}">
      <dsp:nvSpPr>
        <dsp:cNvPr id="0" name=""/>
        <dsp:cNvSpPr/>
      </dsp:nvSpPr>
      <dsp:spPr>
        <a:xfrm>
          <a:off x="1452142" y="586389"/>
          <a:ext cx="3798760" cy="3798760"/>
        </a:xfrm>
        <a:custGeom>
          <a:avLst/>
          <a:gdLst/>
          <a:ahLst/>
          <a:cxnLst/>
          <a:rect l="0" t="0" r="0" b="0"/>
          <a:pathLst>
            <a:path>
              <a:moveTo>
                <a:pt x="96753" y="1300896"/>
              </a:moveTo>
              <a:arcTo wR="1899380" hR="1899380" stAng="11901991" swAng="2597792"/>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507A0-D165-4524-8692-2DD709FA5C78}">
      <dsp:nvSpPr>
        <dsp:cNvPr id="0" name=""/>
        <dsp:cNvSpPr/>
      </dsp:nvSpPr>
      <dsp:spPr>
        <a:xfrm>
          <a:off x="2326251" y="1246"/>
          <a:ext cx="1309658" cy="1309658"/>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Timely and Accurate detection of CUSUM</a:t>
          </a:r>
        </a:p>
      </dsp:txBody>
      <dsp:txXfrm>
        <a:off x="2518046" y="193041"/>
        <a:ext cx="926068" cy="926068"/>
      </dsp:txXfrm>
    </dsp:sp>
    <dsp:sp modelId="{E1044ED1-57B9-491C-B93C-34DA48D91666}">
      <dsp:nvSpPr>
        <dsp:cNvPr id="0" name=""/>
        <dsp:cNvSpPr/>
      </dsp:nvSpPr>
      <dsp:spPr>
        <a:xfrm>
          <a:off x="2601279" y="1417249"/>
          <a:ext cx="759601" cy="75960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701964" y="1707720"/>
        <a:ext cx="558231" cy="178659"/>
      </dsp:txXfrm>
    </dsp:sp>
    <dsp:sp modelId="{9B4252CA-4647-479E-9380-88C87201E28D}">
      <dsp:nvSpPr>
        <dsp:cNvPr id="0" name=""/>
        <dsp:cNvSpPr/>
      </dsp:nvSpPr>
      <dsp:spPr>
        <a:xfrm>
          <a:off x="2326251" y="2283195"/>
          <a:ext cx="1309658" cy="1309658"/>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Simplicity of GEM approach</a:t>
          </a:r>
          <a:r>
            <a:rPr lang="en-US" sz="1500" kern="1200" baseline="70000" dirty="0"/>
            <a:t>1,2</a:t>
          </a:r>
          <a:endParaRPr lang="en-US" sz="1500" kern="1200" dirty="0"/>
        </a:p>
      </dsp:txBody>
      <dsp:txXfrm>
        <a:off x="2518046" y="2474990"/>
        <a:ext cx="926068" cy="926068"/>
      </dsp:txXfrm>
    </dsp:sp>
    <dsp:sp modelId="{3A28DE62-85B9-4107-9D83-DB4C5992F0F2}">
      <dsp:nvSpPr>
        <dsp:cNvPr id="0" name=""/>
        <dsp:cNvSpPr/>
      </dsp:nvSpPr>
      <dsp:spPr>
        <a:xfrm rot="21583080">
          <a:off x="3920062" y="1547349"/>
          <a:ext cx="602419" cy="487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920063" y="1645147"/>
        <a:ext cx="456261" cy="292316"/>
      </dsp:txXfrm>
    </dsp:sp>
    <dsp:sp modelId="{47F9C3DC-5192-478A-92F6-8BD7D4477CAB}">
      <dsp:nvSpPr>
        <dsp:cNvPr id="0" name=""/>
        <dsp:cNvSpPr/>
      </dsp:nvSpPr>
      <dsp:spPr>
        <a:xfrm>
          <a:off x="4772514" y="77626"/>
          <a:ext cx="3431094" cy="3404325"/>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955800">
            <a:lnSpc>
              <a:spcPct val="90000"/>
            </a:lnSpc>
            <a:spcBef>
              <a:spcPct val="0"/>
            </a:spcBef>
            <a:spcAft>
              <a:spcPct val="35000"/>
            </a:spcAft>
            <a:buNone/>
          </a:pPr>
          <a:r>
            <a:rPr lang="en-US" sz="4400" kern="1200" dirty="0"/>
            <a:t>ODIT</a:t>
          </a:r>
        </a:p>
        <a:p>
          <a:pPr marL="228600" lvl="1" indent="-228600" algn="l" defTabSz="1066800" rtl="0">
            <a:lnSpc>
              <a:spcPct val="90000"/>
            </a:lnSpc>
            <a:spcBef>
              <a:spcPct val="0"/>
            </a:spcBef>
            <a:spcAft>
              <a:spcPct val="15000"/>
            </a:spcAft>
            <a:buChar char="•"/>
          </a:pPr>
          <a:r>
            <a:rPr lang="en-US" sz="2400" kern="1200" dirty="0"/>
            <a:t>Online</a:t>
          </a:r>
        </a:p>
        <a:p>
          <a:pPr marL="228600" lvl="1" indent="-228600" algn="l" defTabSz="1066800" rtl="0">
            <a:lnSpc>
              <a:spcPct val="90000"/>
            </a:lnSpc>
            <a:spcBef>
              <a:spcPct val="0"/>
            </a:spcBef>
            <a:spcAft>
              <a:spcPct val="15000"/>
            </a:spcAft>
            <a:buChar char="•"/>
          </a:pPr>
          <a:r>
            <a:rPr lang="en-US" sz="2400" kern="1200" dirty="0"/>
            <a:t>Non-parametric</a:t>
          </a:r>
        </a:p>
      </dsp:txBody>
      <dsp:txXfrm>
        <a:off x="5274986" y="576178"/>
        <a:ext cx="2426150" cy="240722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9512C6-5C1D-46F7-B1D1-DCF97A3E19BC}" type="datetimeFigureOut">
              <a:rPr lang="en-US" smtClean="0"/>
              <a:t>12/23/2017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BAC92-C9C5-44A7-8893-7E3F5B2DF6D6}" type="slidenum">
              <a:rPr lang="en-US" smtClean="0"/>
              <a:t>‹#›</a:t>
            </a:fld>
            <a:endParaRPr lang="en-US"/>
          </a:p>
        </p:txBody>
      </p:sp>
    </p:spTree>
    <p:extLst>
      <p:ext uri="{BB962C8B-B14F-4D97-AF65-F5344CB8AC3E}">
        <p14:creationId xmlns:p14="http://schemas.microsoft.com/office/powerpoint/2010/main" val="243552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BAC92-C9C5-44A7-8893-7E3F5B2DF6D6}" type="slidenum">
              <a:rPr lang="en-US" smtClean="0"/>
              <a:t>1</a:t>
            </a:fld>
            <a:endParaRPr lang="en-US"/>
          </a:p>
        </p:txBody>
      </p:sp>
    </p:spTree>
    <p:extLst>
      <p:ext uri="{BB962C8B-B14F-4D97-AF65-F5344CB8AC3E}">
        <p14:creationId xmlns:p14="http://schemas.microsoft.com/office/powerpoint/2010/main" val="295499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picture of mitigation approach</a:t>
            </a:r>
          </a:p>
          <a:p>
            <a:r>
              <a:rPr lang="en-US" dirty="0"/>
              <a:t>Give an overview</a:t>
            </a:r>
          </a:p>
          <a:p>
            <a:endParaRPr lang="en-US" dirty="0"/>
          </a:p>
          <a:p>
            <a:r>
              <a:rPr lang="en-US" dirty="0"/>
              <a:t>Real-time non-parametric detection by ODIT</a:t>
            </a:r>
          </a:p>
        </p:txBody>
      </p:sp>
      <p:sp>
        <p:nvSpPr>
          <p:cNvPr id="4" name="Slide Number Placeholder 3"/>
          <p:cNvSpPr>
            <a:spLocks noGrp="1"/>
          </p:cNvSpPr>
          <p:nvPr>
            <p:ph type="sldNum" sz="quarter" idx="10"/>
          </p:nvPr>
        </p:nvSpPr>
        <p:spPr/>
        <p:txBody>
          <a:bodyPr/>
          <a:lstStyle/>
          <a:p>
            <a:fld id="{991BAC92-C9C5-44A7-8893-7E3F5B2DF6D6}" type="slidenum">
              <a:rPr lang="en-US" smtClean="0"/>
              <a:t>10</a:t>
            </a:fld>
            <a:endParaRPr lang="en-US"/>
          </a:p>
        </p:txBody>
      </p:sp>
    </p:spTree>
    <p:extLst>
      <p:ext uri="{BB962C8B-B14F-4D97-AF65-F5344CB8AC3E}">
        <p14:creationId xmlns:p14="http://schemas.microsoft.com/office/powerpoint/2010/main" val="201148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CUSUM : Cumulative Sum</a:t>
            </a:r>
          </a:p>
          <a:p>
            <a:r>
              <a:rPr lang="en-US" dirty="0"/>
              <a:t>GEM approach : Geometric Entropy Minimization for Anomaly detection</a:t>
            </a:r>
          </a:p>
          <a:p>
            <a:endParaRPr lang="en-US" dirty="0"/>
          </a:p>
          <a:p>
            <a:r>
              <a:rPr lang="en-US" dirty="0"/>
              <a:t>ODIT : Online Discrepancy Test</a:t>
            </a:r>
          </a:p>
          <a:p>
            <a:endParaRPr lang="en-US" dirty="0"/>
          </a:p>
          <a:p>
            <a:r>
              <a:rPr lang="en-US" dirty="0"/>
              <a:t>GEM : not online, fix sample size approach</a:t>
            </a:r>
          </a:p>
          <a:p>
            <a:r>
              <a:rPr lang="en-US" dirty="0"/>
              <a:t>CUSUM : well known online change detection algorithm -&gt; parametric, needs known probabilistic distribution or estimate it -&gt; in smart grid problem because of high dimensionality and high uncertainty it is intractable to estimate probabilistic distribution</a:t>
            </a:r>
          </a:p>
          <a:p>
            <a:endParaRPr lang="en-US" dirty="0"/>
          </a:p>
          <a:p>
            <a:r>
              <a:rPr lang="en-US" dirty="0"/>
              <a:t>Motivation for ODIT :</a:t>
            </a:r>
          </a:p>
          <a:p>
            <a:r>
              <a:rPr lang="en-US" dirty="0"/>
              <a:t>CUSUM is missing the practicality for high dimensional problem and we want </a:t>
            </a:r>
            <a:r>
              <a:rPr lang="en-US" dirty="0" err="1"/>
              <a:t>sth</a:t>
            </a:r>
            <a:r>
              <a:rPr lang="en-US" dirty="0"/>
              <a:t> non-parametric and simple -&gt; efficiently in high dimensional</a:t>
            </a:r>
          </a:p>
          <a:p>
            <a:r>
              <a:rPr lang="en-US" dirty="0"/>
              <a:t>GEM effective with high dimensional data but it is not online</a:t>
            </a:r>
          </a:p>
          <a:p>
            <a:endParaRPr lang="en-US" dirty="0"/>
          </a:p>
        </p:txBody>
      </p:sp>
      <p:sp>
        <p:nvSpPr>
          <p:cNvPr id="4" name="Slide Number Placeholder 3"/>
          <p:cNvSpPr>
            <a:spLocks noGrp="1"/>
          </p:cNvSpPr>
          <p:nvPr>
            <p:ph type="sldNum" sz="quarter" idx="10"/>
          </p:nvPr>
        </p:nvSpPr>
        <p:spPr/>
        <p:txBody>
          <a:bodyPr/>
          <a:lstStyle/>
          <a:p>
            <a:fld id="{991BAC92-C9C5-44A7-8893-7E3F5B2DF6D6}" type="slidenum">
              <a:rPr lang="en-US" smtClean="0"/>
              <a:t>11</a:t>
            </a:fld>
            <a:endParaRPr lang="en-US"/>
          </a:p>
        </p:txBody>
      </p:sp>
    </p:spTree>
    <p:extLst>
      <p:ext uri="{BB962C8B-B14F-4D97-AF65-F5344CB8AC3E}">
        <p14:creationId xmlns:p14="http://schemas.microsoft.com/office/powerpoint/2010/main" val="170161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BAC92-C9C5-44A7-8893-7E3F5B2DF6D6}" type="slidenum">
              <a:rPr lang="en-US" smtClean="0"/>
              <a:t>18</a:t>
            </a:fld>
            <a:endParaRPr lang="en-US"/>
          </a:p>
        </p:txBody>
      </p:sp>
    </p:spTree>
    <p:extLst>
      <p:ext uri="{BB962C8B-B14F-4D97-AF65-F5344CB8AC3E}">
        <p14:creationId xmlns:p14="http://schemas.microsoft.com/office/powerpoint/2010/main" val="1841963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BAC92-C9C5-44A7-8893-7E3F5B2DF6D6}" type="slidenum">
              <a:rPr lang="en-US" smtClean="0"/>
              <a:t>19</a:t>
            </a:fld>
            <a:endParaRPr lang="en-US"/>
          </a:p>
        </p:txBody>
      </p:sp>
    </p:spTree>
    <p:extLst>
      <p:ext uri="{BB962C8B-B14F-4D97-AF65-F5344CB8AC3E}">
        <p14:creationId xmlns:p14="http://schemas.microsoft.com/office/powerpoint/2010/main" val="2386665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BAC92-C9C5-44A7-8893-7E3F5B2DF6D6}" type="slidenum">
              <a:rPr lang="en-US" smtClean="0"/>
              <a:t>20</a:t>
            </a:fld>
            <a:endParaRPr lang="en-US"/>
          </a:p>
        </p:txBody>
      </p:sp>
    </p:spTree>
    <p:extLst>
      <p:ext uri="{BB962C8B-B14F-4D97-AF65-F5344CB8AC3E}">
        <p14:creationId xmlns:p14="http://schemas.microsoft.com/office/powerpoint/2010/main" val="3344202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shows</a:t>
            </a:r>
            <a:r>
              <a:rPr lang="en-US" baseline="0" dirty="0"/>
              <a:t> how a small amount of mismatch in the estimated parameters can result in significant degradation of G-CUSUM compared to CUSUM which has correct knowledge about data, and is in fact non-practical</a:t>
            </a:r>
          </a:p>
        </p:txBody>
      </p:sp>
      <p:sp>
        <p:nvSpPr>
          <p:cNvPr id="4" name="Slide Number Placeholder 3"/>
          <p:cNvSpPr>
            <a:spLocks noGrp="1"/>
          </p:cNvSpPr>
          <p:nvPr>
            <p:ph type="sldNum" sz="quarter" idx="10"/>
          </p:nvPr>
        </p:nvSpPr>
        <p:spPr/>
        <p:txBody>
          <a:bodyPr/>
          <a:lstStyle/>
          <a:p>
            <a:fld id="{991BAC92-C9C5-44A7-8893-7E3F5B2DF6D6}" type="slidenum">
              <a:rPr lang="en-US" smtClean="0"/>
              <a:t>22</a:t>
            </a:fld>
            <a:endParaRPr lang="en-US"/>
          </a:p>
        </p:txBody>
      </p:sp>
    </p:spTree>
    <p:extLst>
      <p:ext uri="{BB962C8B-B14F-4D97-AF65-F5344CB8AC3E}">
        <p14:creationId xmlns:p14="http://schemas.microsoft.com/office/powerpoint/2010/main" val="69659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BAC92-C9C5-44A7-8893-7E3F5B2DF6D6}" type="slidenum">
              <a:rPr lang="en-US" smtClean="0"/>
              <a:t>23</a:t>
            </a:fld>
            <a:endParaRPr lang="en-US"/>
          </a:p>
        </p:txBody>
      </p:sp>
    </p:spTree>
    <p:extLst>
      <p:ext uri="{BB962C8B-B14F-4D97-AF65-F5344CB8AC3E}">
        <p14:creationId xmlns:p14="http://schemas.microsoft.com/office/powerpoint/2010/main" val="285008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BAC92-C9C5-44A7-8893-7E3F5B2DF6D6}" type="slidenum">
              <a:rPr lang="en-US" smtClean="0"/>
              <a:t>2</a:t>
            </a:fld>
            <a:endParaRPr lang="en-US"/>
          </a:p>
        </p:txBody>
      </p:sp>
    </p:spTree>
    <p:extLst>
      <p:ext uri="{BB962C8B-B14F-4D97-AF65-F5344CB8AC3E}">
        <p14:creationId xmlns:p14="http://schemas.microsoft.com/office/powerpoint/2010/main" val="283541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generation</a:t>
            </a:r>
          </a:p>
          <a:p>
            <a:r>
              <a:rPr lang="en-US" dirty="0"/>
              <a:t>Goal is to make</a:t>
            </a:r>
            <a:r>
              <a:rPr lang="en-US" baseline="0" dirty="0"/>
              <a:t> delivering of the electricity from generation to the consumers more efficient, reliable, secure and more environmental friendly</a:t>
            </a:r>
            <a:endParaRPr lang="en-US" dirty="0"/>
          </a:p>
          <a:p>
            <a:r>
              <a:rPr lang="en-US" dirty="0"/>
              <a:t>Smart grid</a:t>
            </a:r>
            <a:r>
              <a:rPr lang="en-US" baseline="0" dirty="0"/>
              <a:t> is the </a:t>
            </a:r>
            <a:r>
              <a:rPr lang="en-US" dirty="0"/>
              <a:t>Integration of advanced computing and information and digital communication systems, power technologies with the existing power systems.</a:t>
            </a:r>
          </a:p>
          <a:p>
            <a:endParaRPr lang="en-US" dirty="0"/>
          </a:p>
          <a:p>
            <a:r>
              <a:rPr lang="en-US" dirty="0"/>
              <a:t>Some Advantages</a:t>
            </a:r>
            <a:r>
              <a:rPr lang="en-US" baseline="0" dirty="0"/>
              <a:t> :</a:t>
            </a:r>
            <a:endParaRPr lang="en-US" dirty="0"/>
          </a:p>
          <a:p>
            <a:endParaRPr lang="en-US" dirty="0"/>
          </a:p>
          <a:p>
            <a:r>
              <a:rPr lang="en-US" dirty="0"/>
              <a:t>Another Advantage :  easy integration of renewable energy sources</a:t>
            </a:r>
          </a:p>
          <a:p>
            <a:r>
              <a:rPr lang="en-US" dirty="0"/>
              <a:t>Smart grid enables real time data and consequently real time decision making such as real time pricing</a:t>
            </a:r>
          </a:p>
          <a:p>
            <a:r>
              <a:rPr lang="en-US" dirty="0"/>
              <a:t>Another advantage is timely detection of failures and troubleshooting</a:t>
            </a:r>
          </a:p>
          <a:p>
            <a:r>
              <a:rPr lang="en-US" dirty="0"/>
              <a:t>In the current electric grid if outage occurs, CC won’t know unless consumers call and notify them. But in the smart grid, thanks to real time monitoring of the entire system, CC can immediately be notified of power outage in the system.</a:t>
            </a:r>
          </a:p>
          <a:p>
            <a:endParaRPr lang="en-US" dirty="0"/>
          </a:p>
          <a:p>
            <a:r>
              <a:rPr lang="en-US" dirty="0"/>
              <a:t>These were some of the advantages that smart grid brings to the electricity delivery system.</a:t>
            </a:r>
          </a:p>
          <a:p>
            <a:r>
              <a:rPr lang="en-US" dirty="0"/>
              <a:t>On the other hand, putting the </a:t>
            </a:r>
            <a:r>
              <a:rPr lang="en-US" dirty="0" err="1"/>
              <a:t>gri</a:t>
            </a:r>
            <a:endParaRPr lang="en-US" dirty="0"/>
          </a:p>
        </p:txBody>
      </p:sp>
      <p:sp>
        <p:nvSpPr>
          <p:cNvPr id="4" name="Slide Number Placeholder 3"/>
          <p:cNvSpPr>
            <a:spLocks noGrp="1"/>
          </p:cNvSpPr>
          <p:nvPr>
            <p:ph type="sldNum" sz="quarter" idx="10"/>
          </p:nvPr>
        </p:nvSpPr>
        <p:spPr/>
        <p:txBody>
          <a:bodyPr/>
          <a:lstStyle/>
          <a:p>
            <a:fld id="{991BAC92-C9C5-44A7-8893-7E3F5B2DF6D6}" type="slidenum">
              <a:rPr lang="en-US" smtClean="0"/>
              <a:t>3</a:t>
            </a:fld>
            <a:endParaRPr lang="en-US"/>
          </a:p>
        </p:txBody>
      </p:sp>
    </p:spTree>
    <p:extLst>
      <p:ext uri="{BB962C8B-B14F-4D97-AF65-F5344CB8AC3E}">
        <p14:creationId xmlns:p14="http://schemas.microsoft.com/office/powerpoint/2010/main" val="85906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a:t>
            </a:r>
          </a:p>
          <a:p>
            <a:r>
              <a:rPr lang="en-US" dirty="0"/>
              <a:t>Smart Grid is closely connected to the other technologies such as smart home, smart city, electrical vehicles</a:t>
            </a:r>
          </a:p>
          <a:p>
            <a:r>
              <a:rPr lang="en-US" dirty="0"/>
              <a:t>Appliances in a smart home are connected to the grid through smart meters, so IoT devices and smart appliances which are in daily use of people are directly connected to the smart grid by the means of smart meters</a:t>
            </a:r>
          </a:p>
          <a:p>
            <a:r>
              <a:rPr lang="en-US" dirty="0"/>
              <a:t>This increases the security vulnerabilities in the smart grid for the security level of these devices as usually not sufficient and they can cause threats to it</a:t>
            </a:r>
          </a:p>
          <a:p>
            <a:r>
              <a:rPr lang="en-US" dirty="0"/>
              <a:t>One of the IoT devices connected to the grid can be EV/autonomous cars</a:t>
            </a:r>
          </a:p>
          <a:p>
            <a:r>
              <a:rPr lang="en-US" dirty="0"/>
              <a:t>Smart city is also a part of the grid</a:t>
            </a:r>
          </a:p>
          <a:p>
            <a:r>
              <a:rPr lang="en-US" dirty="0"/>
              <a:t>All these technologies are related and so vulnerabilities in these technologies are threats to the smart grid</a:t>
            </a:r>
          </a:p>
          <a:p>
            <a:r>
              <a:rPr lang="en-US" dirty="0"/>
              <a:t>Putting the System in the cyber brings the possibility of attack same as the many other cyber related technologies.</a:t>
            </a:r>
          </a:p>
          <a:p>
            <a:endParaRPr lang="en-US" dirty="0"/>
          </a:p>
          <a:p>
            <a:r>
              <a:rPr lang="en-US" dirty="0"/>
              <a:t>So these vulnerabilities should be addressed in the smart grid.</a:t>
            </a:r>
          </a:p>
        </p:txBody>
      </p:sp>
      <p:sp>
        <p:nvSpPr>
          <p:cNvPr id="4" name="Slide Number Placeholder 3"/>
          <p:cNvSpPr>
            <a:spLocks noGrp="1"/>
          </p:cNvSpPr>
          <p:nvPr>
            <p:ph type="sldNum" sz="quarter" idx="10"/>
          </p:nvPr>
        </p:nvSpPr>
        <p:spPr/>
        <p:txBody>
          <a:bodyPr/>
          <a:lstStyle/>
          <a:p>
            <a:fld id="{991BAC92-C9C5-44A7-8893-7E3F5B2DF6D6}" type="slidenum">
              <a:rPr lang="en-US" smtClean="0"/>
              <a:t>4</a:t>
            </a:fld>
            <a:endParaRPr lang="en-US"/>
          </a:p>
        </p:txBody>
      </p:sp>
    </p:spTree>
    <p:extLst>
      <p:ext uri="{BB962C8B-B14F-4D97-AF65-F5344CB8AC3E}">
        <p14:creationId xmlns:p14="http://schemas.microsoft.com/office/powerpoint/2010/main" val="3812602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high level cybersecurity objectives: Availability, Integrity, Confidentiality</a:t>
            </a:r>
          </a:p>
        </p:txBody>
      </p:sp>
      <p:sp>
        <p:nvSpPr>
          <p:cNvPr id="4" name="Slide Number Placeholder 3"/>
          <p:cNvSpPr>
            <a:spLocks noGrp="1"/>
          </p:cNvSpPr>
          <p:nvPr>
            <p:ph type="sldNum" sz="quarter" idx="10"/>
          </p:nvPr>
        </p:nvSpPr>
        <p:spPr/>
        <p:txBody>
          <a:bodyPr/>
          <a:lstStyle/>
          <a:p>
            <a:fld id="{991BAC92-C9C5-44A7-8893-7E3F5B2DF6D6}" type="slidenum">
              <a:rPr lang="en-US" smtClean="0"/>
              <a:t>5</a:t>
            </a:fld>
            <a:endParaRPr lang="en-US"/>
          </a:p>
        </p:txBody>
      </p:sp>
    </p:spTree>
    <p:extLst>
      <p:ext uri="{BB962C8B-B14F-4D97-AF65-F5344CB8AC3E}">
        <p14:creationId xmlns:p14="http://schemas.microsoft.com/office/powerpoint/2010/main" val="51020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BAC92-C9C5-44A7-8893-7E3F5B2DF6D6}" type="slidenum">
              <a:rPr lang="en-US" smtClean="0"/>
              <a:t>6</a:t>
            </a:fld>
            <a:endParaRPr lang="en-US"/>
          </a:p>
        </p:txBody>
      </p:sp>
    </p:spTree>
    <p:extLst>
      <p:ext uri="{BB962C8B-B14F-4D97-AF65-F5344CB8AC3E}">
        <p14:creationId xmlns:p14="http://schemas.microsoft.com/office/powerpoint/2010/main" val="3256588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address these security challenges in the proposed method</a:t>
            </a:r>
          </a:p>
          <a:p>
            <a:endParaRPr lang="en-US" dirty="0"/>
          </a:p>
          <a:p>
            <a:r>
              <a:rPr lang="en-US" dirty="0"/>
              <a:t>Why Dimensionality is high? Monitoring the grid as a whole is very important, because some scaled attacks may be designed in a way that the magnitude of attacks may bypass local filters and without network wide monitoring they can bypass the whole system, but the aggregate impact of small attacks may be significant.</a:t>
            </a:r>
          </a:p>
          <a:p>
            <a:endParaRPr lang="en-US" dirty="0"/>
          </a:p>
          <a:p>
            <a:r>
              <a:rPr lang="en-US" dirty="0"/>
              <a:t>Therefore, it’s important to monitor the whole network, so that the small attacks, and statistics come together and we can detect.</a:t>
            </a:r>
          </a:p>
          <a:p>
            <a:r>
              <a:rPr lang="en-US" dirty="0"/>
              <a:t>That makes the dimensionality challenge, because we consider the whole network and that mean a huge number of devices</a:t>
            </a:r>
          </a:p>
          <a:p>
            <a:endParaRPr lang="en-US" dirty="0"/>
          </a:p>
          <a:p>
            <a:r>
              <a:rPr lang="en-US" dirty="0"/>
              <a:t>Dynamicity : Power system is itself dynamic, its state changes, uncertainty : there is a lot of unknowns</a:t>
            </a:r>
          </a:p>
          <a:p>
            <a:endParaRPr lang="en-US" dirty="0"/>
          </a:p>
          <a:p>
            <a:r>
              <a:rPr lang="en-US" dirty="0"/>
              <a:t>Quick detection : due</a:t>
            </a:r>
            <a:r>
              <a:rPr lang="en-US" baseline="0" dirty="0"/>
              <a:t> to critical nature of the smart grid and the damaging impacts of a successful attack to it, the attacks need to be detected and eliminated very quickly, before harming the system. Therefore real time monitoring of the system is of high importance. Also, it’s important to have computationally efficient approach since heavy computation can prevent real-time monitoring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91BAC92-C9C5-44A7-8893-7E3F5B2DF6D6}" type="slidenum">
              <a:rPr lang="en-US" smtClean="0"/>
              <a:t>7</a:t>
            </a:fld>
            <a:endParaRPr lang="en-US"/>
          </a:p>
        </p:txBody>
      </p:sp>
    </p:spTree>
    <p:extLst>
      <p:ext uri="{BB962C8B-B14F-4D97-AF65-F5344CB8AC3E}">
        <p14:creationId xmlns:p14="http://schemas.microsoft.com/office/powerpoint/2010/main" val="13975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Specification based Intrusion detection system</a:t>
            </a:r>
            <a:r>
              <a:rPr lang="en-US" b="1" baseline="0" dirty="0"/>
              <a:t> for advanced metering infrastructure: </a:t>
            </a:r>
            <a:r>
              <a:rPr lang="en-US" dirty="0"/>
              <a:t>solution to prevent compromised devices from impacting the stability of the grid and the reliability of the energy distribution infrastructure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Monitors</a:t>
            </a:r>
            <a:r>
              <a:rPr lang="en-US" baseline="0" dirty="0"/>
              <a:t> traffic and application layer protocol of ANSI C12.22 to identify violations of specified security policy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Doesn’t considers other protocols which are used in industry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Configuration based IDS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novel device configuration</a:t>
            </a:r>
            <a:r>
              <a:rPr lang="en-US" baseline="0" dirty="0"/>
              <a:t> </a:t>
            </a:r>
            <a:r>
              <a:rPr lang="en-US" dirty="0"/>
              <a:t>based stochastic model checking intrusion detection technique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Forth order </a:t>
            </a:r>
            <a:r>
              <a:rPr lang="en-US" dirty="0" err="1"/>
              <a:t>markov</a:t>
            </a:r>
            <a:r>
              <a:rPr lang="en-US" dirty="0"/>
              <a:t> chain based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Anomaly Detection on Encrypted Traffic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Distributed IDS in a multi-layer network architecture of smart grids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Designed</a:t>
            </a:r>
            <a:r>
              <a:rPr lang="en-US" b="0" baseline="0" dirty="0"/>
              <a:t> for specific wireless mesh network technology assumptions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Real time anomaly based IDS utilizing stream data mining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Can only be deployed at head-end and the data aggregators due to its computational complexity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Quickest detection of false data injection attack in wide-area smart grids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Parametric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endParaRPr lang="en-US" dirty="0"/>
          </a:p>
          <a:p>
            <a:r>
              <a:rPr lang="en-US" dirty="0"/>
              <a:t>Conclusion : the existing techniques don’t address all of the following challenges</a:t>
            </a:r>
          </a:p>
          <a:p>
            <a:endParaRPr lang="en-US" dirty="0"/>
          </a:p>
        </p:txBody>
      </p:sp>
      <p:sp>
        <p:nvSpPr>
          <p:cNvPr id="4" name="Slide Number Placeholder 3"/>
          <p:cNvSpPr>
            <a:spLocks noGrp="1"/>
          </p:cNvSpPr>
          <p:nvPr>
            <p:ph type="sldNum" sz="quarter" idx="10"/>
          </p:nvPr>
        </p:nvSpPr>
        <p:spPr/>
        <p:txBody>
          <a:bodyPr/>
          <a:lstStyle/>
          <a:p>
            <a:fld id="{991BAC92-C9C5-44A7-8893-7E3F5B2DF6D6}" type="slidenum">
              <a:rPr lang="en-US" smtClean="0"/>
              <a:t>8</a:t>
            </a:fld>
            <a:endParaRPr lang="en-US"/>
          </a:p>
        </p:txBody>
      </p:sp>
    </p:spTree>
    <p:extLst>
      <p:ext uri="{BB962C8B-B14F-4D97-AF65-F5344CB8AC3E}">
        <p14:creationId xmlns:p14="http://schemas.microsoft.com/office/powerpoint/2010/main" val="168182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BAC92-C9C5-44A7-8893-7E3F5B2DF6D6}" type="slidenum">
              <a:rPr lang="en-US" smtClean="0"/>
              <a:t>9</a:t>
            </a:fld>
            <a:endParaRPr lang="en-US"/>
          </a:p>
        </p:txBody>
      </p:sp>
    </p:spTree>
    <p:extLst>
      <p:ext uri="{BB962C8B-B14F-4D97-AF65-F5344CB8AC3E}">
        <p14:creationId xmlns:p14="http://schemas.microsoft.com/office/powerpoint/2010/main" val="257242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A3EDC73-5C1D-4BE6-8334-385DB0FD9632}" type="datetimeFigureOut">
              <a:rPr lang="en-US" smtClean="0"/>
              <a:t>12/23/2017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A5436AE-608A-482F-9B10-77D29B8C198F}"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732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EDC73-5C1D-4BE6-8334-385DB0FD9632}"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436AE-608A-482F-9B10-77D29B8C198F}" type="slidenum">
              <a:rPr lang="en-US" smtClean="0"/>
              <a:t>‹#›</a:t>
            </a:fld>
            <a:endParaRPr lang="en-US"/>
          </a:p>
        </p:txBody>
      </p:sp>
    </p:spTree>
    <p:extLst>
      <p:ext uri="{BB962C8B-B14F-4D97-AF65-F5344CB8AC3E}">
        <p14:creationId xmlns:p14="http://schemas.microsoft.com/office/powerpoint/2010/main" val="380337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EDC73-5C1D-4BE6-8334-385DB0FD9632}"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436AE-608A-482F-9B10-77D29B8C198F}" type="slidenum">
              <a:rPr lang="en-US" smtClean="0"/>
              <a:t>‹#›</a:t>
            </a:fld>
            <a:endParaRPr lang="en-US"/>
          </a:p>
        </p:txBody>
      </p:sp>
    </p:spTree>
    <p:extLst>
      <p:ext uri="{BB962C8B-B14F-4D97-AF65-F5344CB8AC3E}">
        <p14:creationId xmlns:p14="http://schemas.microsoft.com/office/powerpoint/2010/main" val="115709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EDC73-5C1D-4BE6-8334-385DB0FD9632}"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436AE-608A-482F-9B10-77D29B8C198F}" type="slidenum">
              <a:rPr lang="en-US" smtClean="0"/>
              <a:t>‹#›</a:t>
            </a:fld>
            <a:endParaRPr lang="en-US"/>
          </a:p>
        </p:txBody>
      </p:sp>
    </p:spTree>
    <p:extLst>
      <p:ext uri="{BB962C8B-B14F-4D97-AF65-F5344CB8AC3E}">
        <p14:creationId xmlns:p14="http://schemas.microsoft.com/office/powerpoint/2010/main" val="97511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A3EDC73-5C1D-4BE6-8334-385DB0FD9632}" type="datetimeFigureOut">
              <a:rPr lang="en-US" smtClean="0"/>
              <a:t>12/23/2017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A5436AE-608A-482F-9B10-77D29B8C198F}"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702148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3EDC73-5C1D-4BE6-8334-385DB0FD9632}"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436AE-608A-482F-9B10-77D29B8C198F}" type="slidenum">
              <a:rPr lang="en-US" smtClean="0"/>
              <a:t>‹#›</a:t>
            </a:fld>
            <a:endParaRPr lang="en-US"/>
          </a:p>
        </p:txBody>
      </p:sp>
    </p:spTree>
    <p:extLst>
      <p:ext uri="{BB962C8B-B14F-4D97-AF65-F5344CB8AC3E}">
        <p14:creationId xmlns:p14="http://schemas.microsoft.com/office/powerpoint/2010/main" val="185197134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3EDC73-5C1D-4BE6-8334-385DB0FD9632}" type="datetimeFigureOut">
              <a:rPr lang="en-US" smtClean="0"/>
              <a:t>12/23/2017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5436AE-608A-482F-9B10-77D29B8C198F}" type="slidenum">
              <a:rPr lang="en-US" smtClean="0"/>
              <a:t>‹#›</a:t>
            </a:fld>
            <a:endParaRPr lang="en-US"/>
          </a:p>
        </p:txBody>
      </p:sp>
    </p:spTree>
    <p:extLst>
      <p:ext uri="{BB962C8B-B14F-4D97-AF65-F5344CB8AC3E}">
        <p14:creationId xmlns:p14="http://schemas.microsoft.com/office/powerpoint/2010/main" val="292633404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3EDC73-5C1D-4BE6-8334-385DB0FD9632}" type="datetimeFigureOut">
              <a:rPr lang="en-US" smtClean="0"/>
              <a:t>12/23/2017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5436AE-608A-482F-9B10-77D29B8C198F}" type="slidenum">
              <a:rPr lang="en-US" smtClean="0"/>
              <a:t>‹#›</a:t>
            </a:fld>
            <a:endParaRPr lang="en-US"/>
          </a:p>
        </p:txBody>
      </p:sp>
    </p:spTree>
    <p:extLst>
      <p:ext uri="{BB962C8B-B14F-4D97-AF65-F5344CB8AC3E}">
        <p14:creationId xmlns:p14="http://schemas.microsoft.com/office/powerpoint/2010/main" val="207133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EDC73-5C1D-4BE6-8334-385DB0FD9632}" type="datetimeFigureOut">
              <a:rPr lang="en-US" smtClean="0"/>
              <a:t>12/23/2017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436AE-608A-482F-9B10-77D29B8C198F}" type="slidenum">
              <a:rPr lang="en-US" smtClean="0"/>
              <a:t>‹#›</a:t>
            </a:fld>
            <a:endParaRPr lang="en-US"/>
          </a:p>
        </p:txBody>
      </p:sp>
    </p:spTree>
    <p:extLst>
      <p:ext uri="{BB962C8B-B14F-4D97-AF65-F5344CB8AC3E}">
        <p14:creationId xmlns:p14="http://schemas.microsoft.com/office/powerpoint/2010/main" val="321957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6A3EDC73-5C1D-4BE6-8334-385DB0FD9632}" type="datetimeFigureOut">
              <a:rPr lang="en-US" smtClean="0"/>
              <a:t>12/23/2017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0A5436AE-608A-482F-9B10-77D29B8C198F}"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902360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6A3EDC73-5C1D-4BE6-8334-385DB0FD9632}" type="datetimeFigureOut">
              <a:rPr lang="en-US" smtClean="0"/>
              <a:t>12/23/2017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0A5436AE-608A-482F-9B10-77D29B8C198F}" type="slidenum">
              <a:rPr lang="en-US" smtClean="0"/>
              <a:t>‹#›</a:t>
            </a:fld>
            <a:endParaRPr lang="en-US"/>
          </a:p>
        </p:txBody>
      </p:sp>
    </p:spTree>
    <p:extLst>
      <p:ext uri="{BB962C8B-B14F-4D97-AF65-F5344CB8AC3E}">
        <p14:creationId xmlns:p14="http://schemas.microsoft.com/office/powerpoint/2010/main" val="47834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A3EDC73-5C1D-4BE6-8334-385DB0FD9632}" type="datetimeFigureOut">
              <a:rPr lang="en-US" smtClean="0"/>
              <a:t>12/23/2017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A5436AE-608A-482F-9B10-77D29B8C198F}"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1318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300.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00.png"/><Relationship Id="rId13" Type="http://schemas.openxmlformats.org/officeDocument/2006/relationships/image" Target="../media/image140.png"/><Relationship Id="rId18" Type="http://schemas.openxmlformats.org/officeDocument/2006/relationships/image" Target="../media/image47.png"/><Relationship Id="rId26" Type="http://schemas.openxmlformats.org/officeDocument/2006/relationships/image" Target="../media/image66.png"/><Relationship Id="rId3" Type="http://schemas.openxmlformats.org/officeDocument/2006/relationships/image" Target="../media/image370.png"/><Relationship Id="rId21" Type="http://schemas.openxmlformats.org/officeDocument/2006/relationships/image" Target="../media/image50.png"/><Relationship Id="rId7" Type="http://schemas.openxmlformats.org/officeDocument/2006/relationships/image" Target="../media/image390.png"/><Relationship Id="rId12" Type="http://schemas.openxmlformats.org/officeDocument/2006/relationships/image" Target="../media/image130.png"/><Relationship Id="rId17" Type="http://schemas.openxmlformats.org/officeDocument/2006/relationships/image" Target="../media/image460.png"/><Relationship Id="rId25" Type="http://schemas.openxmlformats.org/officeDocument/2006/relationships/image" Target="../media/image65.png"/><Relationship Id="rId2" Type="http://schemas.openxmlformats.org/officeDocument/2006/relationships/notesSlide" Target="../notesSlides/notesSlide12.xml"/><Relationship Id="rId16" Type="http://schemas.openxmlformats.org/officeDocument/2006/relationships/image" Target="../media/image450.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80.png"/><Relationship Id="rId11" Type="http://schemas.openxmlformats.org/officeDocument/2006/relationships/image" Target="../media/image430.png"/><Relationship Id="rId24" Type="http://schemas.openxmlformats.org/officeDocument/2006/relationships/image" Target="../media/image73.png"/><Relationship Id="rId5" Type="http://schemas.openxmlformats.org/officeDocument/2006/relationships/image" Target="../media/image610.png"/><Relationship Id="rId15" Type="http://schemas.openxmlformats.org/officeDocument/2006/relationships/image" Target="../media/image440.png"/><Relationship Id="rId23" Type="http://schemas.openxmlformats.org/officeDocument/2006/relationships/image" Target="../media/image24.png"/><Relationship Id="rId10" Type="http://schemas.openxmlformats.org/officeDocument/2006/relationships/image" Target="../media/image420.png"/><Relationship Id="rId19"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image" Target="../media/image410.png"/><Relationship Id="rId14" Type="http://schemas.openxmlformats.org/officeDocument/2006/relationships/image" Target="../media/image150.png"/><Relationship Id="rId22" Type="http://schemas.openxmlformats.org/officeDocument/2006/relationships/image" Target="../media/image63.png"/><Relationship Id="rId27" Type="http://schemas.openxmlformats.org/officeDocument/2006/relationships/image" Target="../media/image7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ommons.wikimedia.org/wiki/File:Tower_torre_pc_clon_server.svg" TargetMode="External"/><Relationship Id="rId11" Type="http://schemas.openxmlformats.org/officeDocument/2006/relationships/image" Target="../media/image30.png"/><Relationship Id="rId5" Type="http://schemas.openxmlformats.org/officeDocument/2006/relationships/image" Target="../media/image25.png&amp;ehk=wuocZHhaVE"/><Relationship Id="rId10" Type="http://schemas.openxmlformats.org/officeDocument/2006/relationships/image" Target="../media/image29.svg"/><Relationship Id="rId4" Type="http://schemas.openxmlformats.org/officeDocument/2006/relationships/image" Target="../media/image24.sv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8F0C-19E9-4EC8-8E8C-14BEBC468243}"/>
              </a:ext>
            </a:extLst>
          </p:cNvPr>
          <p:cNvSpPr>
            <a:spLocks noGrp="1"/>
          </p:cNvSpPr>
          <p:nvPr>
            <p:ph type="ctrTitle"/>
          </p:nvPr>
        </p:nvSpPr>
        <p:spPr>
          <a:xfrm>
            <a:off x="3804182" y="1231506"/>
            <a:ext cx="4778710" cy="4394988"/>
          </a:xfrm>
        </p:spPr>
        <p:txBody>
          <a:bodyPr>
            <a:noAutofit/>
          </a:bodyPr>
          <a:lstStyle/>
          <a:p>
            <a:r>
              <a:rPr lang="en-US" sz="4000" dirty="0"/>
              <a:t>Mitigating IoT-based Cyberattacks on the Smart Grid</a:t>
            </a:r>
          </a:p>
        </p:txBody>
      </p:sp>
      <p:pic>
        <p:nvPicPr>
          <p:cNvPr id="5" name="Picture 4" descr="A close up of a sign&#10;&#10;Description generated with very high confidence">
            <a:extLst>
              <a:ext uri="{FF2B5EF4-FFF2-40B4-BE49-F238E27FC236}">
                <a16:creationId xmlns:a16="http://schemas.microsoft.com/office/drawing/2014/main" id="{AD96957A-84A8-4FFB-9F56-29EA0F6CF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429" y="343081"/>
            <a:ext cx="1641805" cy="1733553"/>
          </a:xfrm>
          <a:prstGeom prst="rect">
            <a:avLst/>
          </a:prstGeom>
        </p:spPr>
      </p:pic>
      <p:pic>
        <p:nvPicPr>
          <p:cNvPr id="7" name="Picture 6">
            <a:extLst>
              <a:ext uri="{FF2B5EF4-FFF2-40B4-BE49-F238E27FC236}">
                <a16:creationId xmlns:a16="http://schemas.microsoft.com/office/drawing/2014/main" id="{8CFC2124-005D-480D-A8BD-A2D87AD830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042" y="343082"/>
            <a:ext cx="2195248" cy="1612238"/>
          </a:xfrm>
          <a:prstGeom prst="rect">
            <a:avLst/>
          </a:prstGeom>
        </p:spPr>
      </p:pic>
      <p:sp>
        <p:nvSpPr>
          <p:cNvPr id="8" name="TextBox 7">
            <a:extLst>
              <a:ext uri="{FF2B5EF4-FFF2-40B4-BE49-F238E27FC236}">
                <a16:creationId xmlns:a16="http://schemas.microsoft.com/office/drawing/2014/main" id="{010A46F5-1F9F-408A-8A24-0054D50D03FB}"/>
              </a:ext>
            </a:extLst>
          </p:cNvPr>
          <p:cNvSpPr txBox="1"/>
          <p:nvPr/>
        </p:nvSpPr>
        <p:spPr>
          <a:xfrm>
            <a:off x="278530" y="4449174"/>
            <a:ext cx="4152181" cy="1754326"/>
          </a:xfrm>
          <a:prstGeom prst="rect">
            <a:avLst/>
          </a:prstGeom>
          <a:noFill/>
        </p:spPr>
        <p:txBody>
          <a:bodyPr wrap="square" rtlCol="0">
            <a:spAutoFit/>
          </a:bodyPr>
          <a:lstStyle/>
          <a:p>
            <a:pPr algn="ctr"/>
            <a:r>
              <a:rPr lang="en-US" b="1" dirty="0" err="1"/>
              <a:t>Yasin</a:t>
            </a:r>
            <a:r>
              <a:rPr lang="en-US" b="1" dirty="0"/>
              <a:t> Yilmaz, </a:t>
            </a:r>
            <a:r>
              <a:rPr lang="en-US" b="1" u="sng" dirty="0" err="1"/>
              <a:t>Mahsa</a:t>
            </a:r>
            <a:r>
              <a:rPr lang="en-US" b="1" u="sng" dirty="0"/>
              <a:t> Mozaffari</a:t>
            </a:r>
          </a:p>
          <a:p>
            <a:pPr algn="ctr"/>
            <a:endParaRPr lang="en-US" b="1" dirty="0"/>
          </a:p>
          <a:p>
            <a:pPr algn="ctr"/>
            <a:r>
              <a:rPr lang="en-US" dirty="0"/>
              <a:t>Secure and Intelligent Systems Lab</a:t>
            </a:r>
          </a:p>
          <a:p>
            <a:pPr algn="ctr"/>
            <a:r>
              <a:rPr lang="en-US" dirty="0"/>
              <a:t>sis.eng.usf.edu</a:t>
            </a:r>
          </a:p>
          <a:p>
            <a:pPr algn="ctr"/>
            <a:r>
              <a:rPr lang="en-US" dirty="0"/>
              <a:t>Department of Electrical Engineering</a:t>
            </a:r>
          </a:p>
          <a:p>
            <a:pPr algn="ctr"/>
            <a:r>
              <a:rPr lang="en-US" dirty="0"/>
              <a:t>University of South Florida, Tampa, FL</a:t>
            </a:r>
          </a:p>
        </p:txBody>
      </p:sp>
      <p:sp>
        <p:nvSpPr>
          <p:cNvPr id="11" name="TextBox 10">
            <a:extLst>
              <a:ext uri="{FF2B5EF4-FFF2-40B4-BE49-F238E27FC236}">
                <a16:creationId xmlns:a16="http://schemas.microsoft.com/office/drawing/2014/main" id="{33BBED3D-0D7D-4C58-BD28-8B0CB2E36C1D}"/>
              </a:ext>
            </a:extLst>
          </p:cNvPr>
          <p:cNvSpPr txBox="1"/>
          <p:nvPr/>
        </p:nvSpPr>
        <p:spPr>
          <a:xfrm>
            <a:off x="8039819" y="4149166"/>
            <a:ext cx="4152181" cy="1477328"/>
          </a:xfrm>
          <a:prstGeom prst="rect">
            <a:avLst/>
          </a:prstGeom>
          <a:noFill/>
        </p:spPr>
        <p:txBody>
          <a:bodyPr wrap="square" rtlCol="0">
            <a:spAutoFit/>
          </a:bodyPr>
          <a:lstStyle/>
          <a:p>
            <a:pPr algn="ctr"/>
            <a:endParaRPr lang="en-US" b="1" dirty="0"/>
          </a:p>
          <a:p>
            <a:pPr algn="ctr"/>
            <a:r>
              <a:rPr lang="en-US" b="1" dirty="0"/>
              <a:t>S</a:t>
            </a:r>
            <a:r>
              <a:rPr lang="tr-TR" b="1" dirty="0"/>
              <a:t>u</a:t>
            </a:r>
            <a:r>
              <a:rPr lang="en-US" b="1" dirty="0" err="1"/>
              <a:t>leyman</a:t>
            </a:r>
            <a:r>
              <a:rPr lang="en-US" b="1" dirty="0"/>
              <a:t> </a:t>
            </a:r>
            <a:r>
              <a:rPr lang="en-US" b="1" dirty="0" err="1"/>
              <a:t>Uluda</a:t>
            </a:r>
            <a:r>
              <a:rPr lang="tr-TR" b="1" dirty="0"/>
              <a:t>g</a:t>
            </a:r>
            <a:endParaRPr lang="en-US" b="1" dirty="0"/>
          </a:p>
          <a:p>
            <a:pPr algn="ctr"/>
            <a:endParaRPr lang="en-US" dirty="0"/>
          </a:p>
          <a:p>
            <a:pPr algn="ctr"/>
            <a:r>
              <a:rPr lang="en-US" dirty="0"/>
              <a:t>Department of </a:t>
            </a:r>
            <a:r>
              <a:rPr lang="tr-TR" dirty="0"/>
              <a:t>Computer </a:t>
            </a:r>
            <a:r>
              <a:rPr lang="en-US" dirty="0"/>
              <a:t>Science</a:t>
            </a:r>
          </a:p>
          <a:p>
            <a:pPr algn="ctr"/>
            <a:r>
              <a:rPr lang="en-US" dirty="0"/>
              <a:t>University of Michigan, Flint, MI</a:t>
            </a:r>
          </a:p>
        </p:txBody>
      </p:sp>
    </p:spTree>
    <p:extLst>
      <p:ext uri="{BB962C8B-B14F-4D97-AF65-F5344CB8AC3E}">
        <p14:creationId xmlns:p14="http://schemas.microsoft.com/office/powerpoint/2010/main" val="1642643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B950-6D11-413B-BFA4-AE571A5887E7}"/>
              </a:ext>
            </a:extLst>
          </p:cNvPr>
          <p:cNvSpPr>
            <a:spLocks noGrp="1"/>
          </p:cNvSpPr>
          <p:nvPr>
            <p:ph type="title"/>
          </p:nvPr>
        </p:nvSpPr>
        <p:spPr/>
        <p:txBody>
          <a:bodyPr/>
          <a:lstStyle/>
          <a:p>
            <a:r>
              <a:rPr lang="en-US" dirty="0"/>
              <a:t>MIAMI-DIL </a:t>
            </a:r>
            <a:br>
              <a:rPr lang="en-US" dirty="0"/>
            </a:br>
            <a:r>
              <a:rPr lang="en-US" dirty="0"/>
              <a:t>Framework</a:t>
            </a:r>
          </a:p>
        </p:txBody>
      </p:sp>
      <p:sp>
        <p:nvSpPr>
          <p:cNvPr id="6" name="Rectangle: Rounded Corners 5">
            <a:extLst>
              <a:ext uri="{FF2B5EF4-FFF2-40B4-BE49-F238E27FC236}">
                <a16:creationId xmlns:a16="http://schemas.microsoft.com/office/drawing/2014/main" id="{3D33BFFB-02F4-4BC2-88A7-389E4A37C15F}"/>
              </a:ext>
            </a:extLst>
          </p:cNvPr>
          <p:cNvSpPr/>
          <p:nvPr/>
        </p:nvSpPr>
        <p:spPr>
          <a:xfrm>
            <a:off x="1351859" y="2963880"/>
            <a:ext cx="2397990" cy="1565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Detection of Anomaly</a:t>
            </a:r>
          </a:p>
        </p:txBody>
      </p:sp>
      <p:sp>
        <p:nvSpPr>
          <p:cNvPr id="7" name="Rectangle: Rounded Corners 6">
            <a:extLst>
              <a:ext uri="{FF2B5EF4-FFF2-40B4-BE49-F238E27FC236}">
                <a16:creationId xmlns:a16="http://schemas.microsoft.com/office/drawing/2014/main" id="{BC1DA52C-6D54-4FD2-B579-BF1C091BC746}"/>
              </a:ext>
            </a:extLst>
          </p:cNvPr>
          <p:cNvSpPr/>
          <p:nvPr/>
        </p:nvSpPr>
        <p:spPr>
          <a:xfrm>
            <a:off x="8574810" y="2963878"/>
            <a:ext cx="2397990" cy="1565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Localization</a:t>
            </a:r>
            <a:endParaRPr lang="en-US" sz="2400" b="1" dirty="0"/>
          </a:p>
        </p:txBody>
      </p:sp>
      <p:sp>
        <p:nvSpPr>
          <p:cNvPr id="8" name="Rectangle: Rounded Corners 7">
            <a:extLst>
              <a:ext uri="{FF2B5EF4-FFF2-40B4-BE49-F238E27FC236}">
                <a16:creationId xmlns:a16="http://schemas.microsoft.com/office/drawing/2014/main" id="{F8E67115-32CA-4922-B48D-8F312C75CBE9}"/>
              </a:ext>
            </a:extLst>
          </p:cNvPr>
          <p:cNvSpPr/>
          <p:nvPr/>
        </p:nvSpPr>
        <p:spPr>
          <a:xfrm>
            <a:off x="4963334" y="2963877"/>
            <a:ext cx="2397990" cy="1565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Isolation</a:t>
            </a:r>
            <a:endParaRPr lang="en-US" b="1" dirty="0"/>
          </a:p>
        </p:txBody>
      </p:sp>
      <p:sp>
        <p:nvSpPr>
          <p:cNvPr id="9" name="Rectangle: Rounded Corners 8">
            <a:extLst>
              <a:ext uri="{FF2B5EF4-FFF2-40B4-BE49-F238E27FC236}">
                <a16:creationId xmlns:a16="http://schemas.microsoft.com/office/drawing/2014/main" id="{B9D9D557-18E5-475F-9370-3C70B1D921BB}"/>
              </a:ext>
            </a:extLst>
          </p:cNvPr>
          <p:cNvSpPr/>
          <p:nvPr/>
        </p:nvSpPr>
        <p:spPr>
          <a:xfrm>
            <a:off x="1958601" y="4200703"/>
            <a:ext cx="2397990" cy="156556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Real-time detection by ODIT</a:t>
            </a:r>
          </a:p>
        </p:txBody>
      </p:sp>
      <p:sp>
        <p:nvSpPr>
          <p:cNvPr id="10" name="Arrow: Right 9">
            <a:extLst>
              <a:ext uri="{FF2B5EF4-FFF2-40B4-BE49-F238E27FC236}">
                <a16:creationId xmlns:a16="http://schemas.microsoft.com/office/drawing/2014/main" id="{F8CD0ED4-FD13-43C0-A22E-61D429E99F3E}"/>
              </a:ext>
            </a:extLst>
          </p:cNvPr>
          <p:cNvSpPr/>
          <p:nvPr/>
        </p:nvSpPr>
        <p:spPr>
          <a:xfrm>
            <a:off x="3990723" y="3429000"/>
            <a:ext cx="731735" cy="704040"/>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0DD1F49-6582-4D3C-B0B0-CDBB7CD93FF0}"/>
              </a:ext>
            </a:extLst>
          </p:cNvPr>
          <p:cNvSpPr/>
          <p:nvPr/>
        </p:nvSpPr>
        <p:spPr>
          <a:xfrm>
            <a:off x="7602199" y="3429000"/>
            <a:ext cx="731735" cy="704040"/>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96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9237-FD4D-46F5-BED6-EA492A0E067F}"/>
              </a:ext>
            </a:extLst>
          </p:cNvPr>
          <p:cNvSpPr>
            <a:spLocks noGrp="1"/>
          </p:cNvSpPr>
          <p:nvPr>
            <p:ph type="title"/>
          </p:nvPr>
        </p:nvSpPr>
        <p:spPr>
          <a:xfrm>
            <a:off x="1251678" y="145143"/>
            <a:ext cx="10178322" cy="2032000"/>
          </a:xfrm>
        </p:spPr>
        <p:txBody>
          <a:bodyPr>
            <a:normAutofit fontScale="90000"/>
          </a:bodyPr>
          <a:lstStyle/>
          <a:p>
            <a:r>
              <a:rPr lang="en-US" dirty="0"/>
              <a:t>Underpinning anomaly detection algorithm: </a:t>
            </a:r>
            <a:br>
              <a:rPr lang="en-US" dirty="0"/>
            </a:br>
            <a:r>
              <a:rPr lang="en-US" dirty="0">
                <a:solidFill>
                  <a:srgbClr val="0070C0"/>
                </a:solidFill>
              </a:rPr>
              <a:t>Online Discrepancy Test (ODIT)</a:t>
            </a:r>
          </a:p>
        </p:txBody>
      </p:sp>
      <p:graphicFrame>
        <p:nvGraphicFramePr>
          <p:cNvPr id="6" name="Content Placeholder 5">
            <a:extLst>
              <a:ext uri="{FF2B5EF4-FFF2-40B4-BE49-F238E27FC236}">
                <a16:creationId xmlns:a16="http://schemas.microsoft.com/office/drawing/2014/main" id="{5B39B7BB-9857-4B88-B5E9-7617BF245857}"/>
              </a:ext>
            </a:extLst>
          </p:cNvPr>
          <p:cNvGraphicFramePr>
            <a:graphicFrameLocks noGrp="1"/>
          </p:cNvGraphicFramePr>
          <p:nvPr>
            <p:ph idx="1"/>
            <p:extLst>
              <p:ext uri="{D42A27DB-BD31-4B8C-83A1-F6EECF244321}">
                <p14:modId xmlns:p14="http://schemas.microsoft.com/office/powerpoint/2010/main" val="654641298"/>
              </p:ext>
            </p:extLst>
          </p:nvPr>
        </p:nvGraphicFramePr>
        <p:xfrm>
          <a:off x="1251678" y="2460172"/>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2">
            <a:extLst>
              <a:ext uri="{FF2B5EF4-FFF2-40B4-BE49-F238E27FC236}">
                <a16:creationId xmlns:a16="http://schemas.microsoft.com/office/drawing/2014/main" id="{E7D39F3F-0EE5-4DE8-B91C-9138CF1E6284}"/>
              </a:ext>
            </a:extLst>
          </p:cNvPr>
          <p:cNvSpPr>
            <a:spLocks noGrp="1"/>
          </p:cNvSpPr>
          <p:nvPr>
            <p:ph type="ftr" sz="quarter" idx="11"/>
          </p:nvPr>
        </p:nvSpPr>
        <p:spPr>
          <a:xfrm>
            <a:off x="1142999" y="6320263"/>
            <a:ext cx="10453255" cy="345796"/>
          </a:xfrm>
        </p:spPr>
        <p:txBody>
          <a:bodyPr/>
          <a:lstStyle/>
          <a:p>
            <a:pPr algn="l"/>
            <a:r>
              <a:rPr lang="en-US" baseline="70000" dirty="0"/>
              <a:t>1</a:t>
            </a:r>
            <a:r>
              <a:rPr lang="en-US" dirty="0"/>
              <a:t> A. O. Hero III, “Geometric entropy minimization (GEM) for anomaly detection and localization”, In Proc. Advances in Neural Information Processing Systems (NIPS), pp. 585–592, 2006.</a:t>
            </a:r>
          </a:p>
          <a:p>
            <a:pPr algn="l"/>
            <a:r>
              <a:rPr lang="en-US" baseline="70000" dirty="0"/>
              <a:t>2</a:t>
            </a:r>
            <a:r>
              <a:rPr lang="en-US" dirty="0"/>
              <a:t> K. </a:t>
            </a:r>
            <a:r>
              <a:rPr lang="en-US" dirty="0" err="1"/>
              <a:t>Srichanran</a:t>
            </a:r>
            <a:r>
              <a:rPr lang="en-US" dirty="0"/>
              <a:t> and A. O. Hero III, “Efficient anomaly detection using bipartite k-NN graphs”, In Proc. Advances in Neural Information Processing</a:t>
            </a:r>
          </a:p>
          <a:p>
            <a:pPr algn="l"/>
            <a:r>
              <a:rPr lang="en-US" dirty="0"/>
              <a:t>Systems (NIPS), pp. 478–486, 2011. </a:t>
            </a:r>
          </a:p>
        </p:txBody>
      </p:sp>
    </p:spTree>
    <p:extLst>
      <p:ext uri="{BB962C8B-B14F-4D97-AF65-F5344CB8AC3E}">
        <p14:creationId xmlns:p14="http://schemas.microsoft.com/office/powerpoint/2010/main" val="83931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9237-FD4D-46F5-BED6-EA492A0E067F}"/>
              </a:ext>
            </a:extLst>
          </p:cNvPr>
          <p:cNvSpPr>
            <a:spLocks noGrp="1"/>
          </p:cNvSpPr>
          <p:nvPr>
            <p:ph type="title"/>
          </p:nvPr>
        </p:nvSpPr>
        <p:spPr/>
        <p:txBody>
          <a:bodyPr/>
          <a:lstStyle/>
          <a:p>
            <a:r>
              <a:rPr lang="en-US" dirty="0" err="1"/>
              <a:t>Odit</a:t>
            </a:r>
            <a:r>
              <a:rPr lang="en-US" dirty="0"/>
              <a:t>: Training</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E9E08F0-4A2E-4409-A2E7-12F6D55D1E32}"/>
                  </a:ext>
                </a:extLst>
              </p:cNvPr>
              <p:cNvSpPr>
                <a:spLocks noGrp="1"/>
              </p:cNvSpPr>
              <p:nvPr>
                <p:ph sz="half" idx="1"/>
              </p:nvPr>
            </p:nvSpPr>
            <p:spPr>
              <a:xfrm>
                <a:off x="1257300" y="1946561"/>
                <a:ext cx="4800600" cy="3619500"/>
              </a:xfrm>
            </p:spPr>
            <p:txBody>
              <a:bodyPr/>
              <a:lstStyle/>
              <a:p>
                <a:r>
                  <a:rPr lang="en-US" dirty="0"/>
                  <a:t>Training set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𝑁</m:t>
                            </m:r>
                          </m:sub>
                        </m:sSub>
                      </m:e>
                    </m:d>
                  </m:oMath>
                </a14:m>
                <a:r>
                  <a:rPr lang="en-US" b="0" dirty="0"/>
                  <a:t> of non-attack data</a:t>
                </a:r>
              </a:p>
            </p:txBody>
          </p:sp>
        </mc:Choice>
        <mc:Fallback xmlns="">
          <p:sp>
            <p:nvSpPr>
              <p:cNvPr id="7" name="Content Placeholder 6">
                <a:extLst>
                  <a:ext uri="{FF2B5EF4-FFF2-40B4-BE49-F238E27FC236}">
                    <a16:creationId xmlns:a16="http://schemas.microsoft.com/office/drawing/2014/main" id="{7E9E08F0-4A2E-4409-A2E7-12F6D55D1E32}"/>
                  </a:ext>
                </a:extLst>
              </p:cNvPr>
              <p:cNvSpPr>
                <a:spLocks noGrp="1" noRot="1" noChangeAspect="1" noMove="1" noResize="1" noEditPoints="1" noAdjustHandles="1" noChangeArrowheads="1" noChangeShapeType="1" noTextEdit="1"/>
              </p:cNvSpPr>
              <p:nvPr>
                <p:ph sz="half" idx="1"/>
              </p:nvPr>
            </p:nvSpPr>
            <p:spPr>
              <a:xfrm>
                <a:off x="1257300" y="1946561"/>
                <a:ext cx="4800600" cy="3619500"/>
              </a:xfrm>
              <a:blipFill>
                <a:blip r:embed="rId2"/>
                <a:stretch>
                  <a:fillRect l="-1142" t="-673"/>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661C72A3-182D-4C66-92B9-590D5D19B14F}"/>
              </a:ext>
            </a:extLst>
          </p:cNvPr>
          <p:cNvSpPr>
            <a:spLocks noGrp="1"/>
          </p:cNvSpPr>
          <p:nvPr>
            <p:ph sz="half" idx="2"/>
          </p:nvPr>
        </p:nvSpPr>
        <p:spPr/>
        <p:txBody>
          <a:bodyPr/>
          <a:lstStyle/>
          <a:p>
            <a:endParaRPr lang="en-US"/>
          </a:p>
        </p:txBody>
      </p:sp>
      <p:pic>
        <p:nvPicPr>
          <p:cNvPr id="8" name="Content Placeholder 8">
            <a:extLst>
              <a:ext uri="{FF2B5EF4-FFF2-40B4-BE49-F238E27FC236}">
                <a16:creationId xmlns:a16="http://schemas.microsoft.com/office/drawing/2014/main" id="{64D5CB27-9406-481D-9028-A04D4660D1C2}"/>
              </a:ext>
            </a:extLst>
          </p:cNvPr>
          <p:cNvPicPr>
            <a:picLocks noChangeAspect="1"/>
          </p:cNvPicPr>
          <p:nvPr/>
        </p:nvPicPr>
        <p:blipFill>
          <a:blip r:embed="rId3"/>
          <a:stretch>
            <a:fillRect/>
          </a:stretch>
        </p:blipFill>
        <p:spPr>
          <a:xfrm>
            <a:off x="6102040" y="1874517"/>
            <a:ext cx="5346356" cy="4030983"/>
          </a:xfrm>
          <a:prstGeom prst="rect">
            <a:avLst/>
          </a:prstGeom>
        </p:spPr>
      </p:pic>
    </p:spTree>
    <p:extLst>
      <p:ext uri="{BB962C8B-B14F-4D97-AF65-F5344CB8AC3E}">
        <p14:creationId xmlns:p14="http://schemas.microsoft.com/office/powerpoint/2010/main" val="165795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9237-FD4D-46F5-BED6-EA492A0E067F}"/>
              </a:ext>
            </a:extLst>
          </p:cNvPr>
          <p:cNvSpPr>
            <a:spLocks noGrp="1"/>
          </p:cNvSpPr>
          <p:nvPr>
            <p:ph type="title"/>
          </p:nvPr>
        </p:nvSpPr>
        <p:spPr/>
        <p:txBody>
          <a:bodyPr/>
          <a:lstStyle/>
          <a:p>
            <a:r>
              <a:rPr lang="en-US" dirty="0" err="1"/>
              <a:t>Odit</a:t>
            </a:r>
            <a:r>
              <a:rPr lang="en-US" dirty="0"/>
              <a:t>: Training</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E9E08F0-4A2E-4409-A2E7-12F6D55D1E32}"/>
                  </a:ext>
                </a:extLst>
              </p:cNvPr>
              <p:cNvSpPr>
                <a:spLocks noGrp="1"/>
              </p:cNvSpPr>
              <p:nvPr>
                <p:ph sz="half" idx="1"/>
              </p:nvPr>
            </p:nvSpPr>
            <p:spPr>
              <a:xfrm>
                <a:off x="1257300" y="1946561"/>
                <a:ext cx="4800600" cy="3619500"/>
              </a:xfrm>
            </p:spPr>
            <p:txBody>
              <a:bodyPr/>
              <a:lstStyle/>
              <a:p>
                <a:r>
                  <a:rPr lang="en-US" dirty="0"/>
                  <a:t>Training set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𝑁</m:t>
                            </m:r>
                          </m:sub>
                        </m:sSub>
                      </m:e>
                    </m:d>
                  </m:oMath>
                </a14:m>
                <a:r>
                  <a:rPr lang="en-US" b="0" dirty="0"/>
                  <a:t> of non-attack data</a:t>
                </a:r>
              </a:p>
              <a:p>
                <a:r>
                  <a:rPr lang="en-US" dirty="0"/>
                  <a:t>Randomly separates into two sets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sup>
                    </m:sSup>
                  </m:oMath>
                </a14:m>
                <a:endParaRPr lang="en-US" dirty="0"/>
              </a:p>
              <a:p>
                <a:endParaRPr lang="en-US" b="0" dirty="0"/>
              </a:p>
            </p:txBody>
          </p:sp>
        </mc:Choice>
        <mc:Fallback xmlns="">
          <p:sp>
            <p:nvSpPr>
              <p:cNvPr id="7" name="Content Placeholder 6">
                <a:extLst>
                  <a:ext uri="{FF2B5EF4-FFF2-40B4-BE49-F238E27FC236}">
                    <a16:creationId xmlns:a16="http://schemas.microsoft.com/office/drawing/2014/main" id="{7E9E08F0-4A2E-4409-A2E7-12F6D55D1E32}"/>
                  </a:ext>
                </a:extLst>
              </p:cNvPr>
              <p:cNvSpPr>
                <a:spLocks noGrp="1" noRot="1" noChangeAspect="1" noMove="1" noResize="1" noEditPoints="1" noAdjustHandles="1" noChangeArrowheads="1" noChangeShapeType="1" noTextEdit="1"/>
              </p:cNvSpPr>
              <p:nvPr>
                <p:ph sz="half" idx="1"/>
              </p:nvPr>
            </p:nvSpPr>
            <p:spPr>
              <a:xfrm>
                <a:off x="1257300" y="1946561"/>
                <a:ext cx="4800600" cy="3619500"/>
              </a:xfrm>
              <a:blipFill>
                <a:blip r:embed="rId2"/>
                <a:stretch>
                  <a:fillRect l="-1142" t="-673"/>
                </a:stretch>
              </a:blipFill>
            </p:spPr>
            <p:txBody>
              <a:bodyPr/>
              <a:lstStyle/>
              <a:p>
                <a:r>
                  <a:rPr lang="en-US">
                    <a:noFill/>
                  </a:rPr>
                  <a:t> </a:t>
                </a:r>
              </a:p>
            </p:txBody>
          </p:sp>
        </mc:Fallback>
      </mc:AlternateContent>
      <p:pic>
        <p:nvPicPr>
          <p:cNvPr id="5" name="Content Placeholder 5">
            <a:extLst>
              <a:ext uri="{FF2B5EF4-FFF2-40B4-BE49-F238E27FC236}">
                <a16:creationId xmlns:a16="http://schemas.microsoft.com/office/drawing/2014/main" id="{491202D6-58B9-4206-B37D-0EF4F4DA69D3}"/>
              </a:ext>
            </a:extLst>
          </p:cNvPr>
          <p:cNvPicPr>
            <a:picLocks noChangeAspect="1"/>
          </p:cNvPicPr>
          <p:nvPr/>
        </p:nvPicPr>
        <p:blipFill>
          <a:blip r:embed="rId3"/>
          <a:stretch>
            <a:fillRect/>
          </a:stretch>
        </p:blipFill>
        <p:spPr>
          <a:xfrm>
            <a:off x="6102040" y="1877290"/>
            <a:ext cx="5346356" cy="4030983"/>
          </a:xfrm>
          <a:prstGeom prst="rect">
            <a:avLst/>
          </a:prstGeom>
        </p:spPr>
      </p:pic>
    </p:spTree>
    <p:extLst>
      <p:ext uri="{BB962C8B-B14F-4D97-AF65-F5344CB8AC3E}">
        <p14:creationId xmlns:p14="http://schemas.microsoft.com/office/powerpoint/2010/main" val="247653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9237-FD4D-46F5-BED6-EA492A0E067F}"/>
              </a:ext>
            </a:extLst>
          </p:cNvPr>
          <p:cNvSpPr>
            <a:spLocks noGrp="1"/>
          </p:cNvSpPr>
          <p:nvPr>
            <p:ph type="title"/>
          </p:nvPr>
        </p:nvSpPr>
        <p:spPr/>
        <p:txBody>
          <a:bodyPr/>
          <a:lstStyle/>
          <a:p>
            <a:r>
              <a:rPr lang="en-US" dirty="0" err="1"/>
              <a:t>Odit</a:t>
            </a:r>
            <a:r>
              <a:rPr lang="en-US" dirty="0"/>
              <a:t>: Training</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E9E08F0-4A2E-4409-A2E7-12F6D55D1E32}"/>
                  </a:ext>
                </a:extLst>
              </p:cNvPr>
              <p:cNvSpPr>
                <a:spLocks noGrp="1"/>
              </p:cNvSpPr>
              <p:nvPr>
                <p:ph sz="half" idx="1"/>
              </p:nvPr>
            </p:nvSpPr>
            <p:spPr>
              <a:xfrm>
                <a:off x="1257300" y="1946561"/>
                <a:ext cx="4800600" cy="3619500"/>
              </a:xfrm>
            </p:spPr>
            <p:txBody>
              <a:bodyPr/>
              <a:lstStyle/>
              <a:p>
                <a:r>
                  <a:rPr lang="en-US" dirty="0"/>
                  <a:t>Training set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𝑁</m:t>
                            </m:r>
                          </m:sub>
                        </m:sSub>
                      </m:e>
                    </m:d>
                  </m:oMath>
                </a14:m>
                <a:r>
                  <a:rPr lang="en-US" b="0" dirty="0"/>
                  <a:t> of non-attack data</a:t>
                </a:r>
              </a:p>
              <a:p>
                <a:r>
                  <a:rPr lang="en-US" dirty="0"/>
                  <a:t>Randomly separates into two sets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sup>
                    </m:sSup>
                  </m:oMath>
                </a14:m>
                <a:endParaRPr lang="en-US" dirty="0"/>
              </a:p>
              <a:p>
                <a:r>
                  <a:rPr lang="en-US" dirty="0"/>
                  <a:t>for each point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sup>
                    </m:sSup>
                    <m:r>
                      <a:rPr lang="en-US" i="1">
                        <a:latin typeface="Cambria Math" panose="02040503050406030204" pitchFamily="18" charset="0"/>
                      </a:rPr>
                      <m:t> </m:t>
                    </m:r>
                  </m:oMath>
                </a14:m>
                <a:r>
                  <a:rPr lang="en-US" dirty="0"/>
                  <a:t>find </a:t>
                </a:r>
                <a:r>
                  <a:rPr lang="en-US" dirty="0" err="1"/>
                  <a:t>kNN</a:t>
                </a:r>
                <a:r>
                  <a:rPr lang="en-US" dirty="0"/>
                  <a:t> from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sup>
                    </m:sSup>
                  </m:oMath>
                </a14:m>
                <a:endParaRPr lang="en-US" dirty="0"/>
              </a:p>
              <a:p>
                <a:endParaRPr lang="en-US" b="0" dirty="0"/>
              </a:p>
            </p:txBody>
          </p:sp>
        </mc:Choice>
        <mc:Fallback xmlns="">
          <p:sp>
            <p:nvSpPr>
              <p:cNvPr id="7" name="Content Placeholder 6">
                <a:extLst>
                  <a:ext uri="{FF2B5EF4-FFF2-40B4-BE49-F238E27FC236}">
                    <a16:creationId xmlns:a16="http://schemas.microsoft.com/office/drawing/2014/main" id="{7E9E08F0-4A2E-4409-A2E7-12F6D55D1E32}"/>
                  </a:ext>
                </a:extLst>
              </p:cNvPr>
              <p:cNvSpPr>
                <a:spLocks noGrp="1" noRot="1" noChangeAspect="1" noMove="1" noResize="1" noEditPoints="1" noAdjustHandles="1" noChangeArrowheads="1" noChangeShapeType="1" noTextEdit="1"/>
              </p:cNvSpPr>
              <p:nvPr>
                <p:ph sz="half" idx="1"/>
              </p:nvPr>
            </p:nvSpPr>
            <p:spPr>
              <a:xfrm>
                <a:off x="1257300" y="1946561"/>
                <a:ext cx="4800600" cy="3619500"/>
              </a:xfrm>
              <a:blipFill>
                <a:blip r:embed="rId3"/>
                <a:stretch>
                  <a:fillRect l="-1142" t="-67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8CC4F7A-9BE9-44E1-A538-FFE3A226830D}"/>
              </a:ext>
            </a:extLst>
          </p:cNvPr>
          <p:cNvPicPr>
            <a:picLocks noChangeAspect="1"/>
          </p:cNvPicPr>
          <p:nvPr/>
        </p:nvPicPr>
        <p:blipFill>
          <a:blip r:embed="rId4"/>
          <a:stretch>
            <a:fillRect/>
          </a:stretch>
        </p:blipFill>
        <p:spPr>
          <a:xfrm>
            <a:off x="6103815" y="1874517"/>
            <a:ext cx="5346356" cy="4029580"/>
          </a:xfrm>
          <a:prstGeom prst="rect">
            <a:avLst/>
          </a:prstGeom>
        </p:spPr>
      </p:pic>
    </p:spTree>
    <p:extLst>
      <p:ext uri="{BB962C8B-B14F-4D97-AF65-F5344CB8AC3E}">
        <p14:creationId xmlns:p14="http://schemas.microsoft.com/office/powerpoint/2010/main" val="297016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01D329-2447-436E-9BD0-08C76EE28997}"/>
              </a:ext>
            </a:extLst>
          </p:cNvPr>
          <p:cNvPicPr>
            <a:picLocks noChangeAspect="1"/>
          </p:cNvPicPr>
          <p:nvPr/>
        </p:nvPicPr>
        <p:blipFill>
          <a:blip r:embed="rId2"/>
          <a:stretch>
            <a:fillRect/>
          </a:stretch>
        </p:blipFill>
        <p:spPr>
          <a:xfrm>
            <a:off x="6106601" y="1874517"/>
            <a:ext cx="5346356" cy="4029580"/>
          </a:xfrm>
          <a:prstGeom prst="rect">
            <a:avLst/>
          </a:prstGeom>
        </p:spPr>
      </p:pic>
      <p:sp>
        <p:nvSpPr>
          <p:cNvPr id="2" name="Title 1">
            <a:extLst>
              <a:ext uri="{FF2B5EF4-FFF2-40B4-BE49-F238E27FC236}">
                <a16:creationId xmlns:a16="http://schemas.microsoft.com/office/drawing/2014/main" id="{70869237-FD4D-46F5-BED6-EA492A0E067F}"/>
              </a:ext>
            </a:extLst>
          </p:cNvPr>
          <p:cNvSpPr>
            <a:spLocks noGrp="1"/>
          </p:cNvSpPr>
          <p:nvPr>
            <p:ph type="title"/>
          </p:nvPr>
        </p:nvSpPr>
        <p:spPr/>
        <p:txBody>
          <a:bodyPr/>
          <a:lstStyle/>
          <a:p>
            <a:r>
              <a:rPr lang="en-US" dirty="0" err="1"/>
              <a:t>Odit</a:t>
            </a:r>
            <a:r>
              <a:rPr lang="en-US" dirty="0"/>
              <a:t>: Training</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E9E08F0-4A2E-4409-A2E7-12F6D55D1E32}"/>
                  </a:ext>
                </a:extLst>
              </p:cNvPr>
              <p:cNvSpPr>
                <a:spLocks noGrp="1"/>
              </p:cNvSpPr>
              <p:nvPr>
                <p:ph sz="half" idx="1"/>
              </p:nvPr>
            </p:nvSpPr>
            <p:spPr>
              <a:xfrm>
                <a:off x="1257300" y="1946561"/>
                <a:ext cx="4800600" cy="3619500"/>
              </a:xfrm>
            </p:spPr>
            <p:txBody>
              <a:bodyPr/>
              <a:lstStyle/>
              <a:p>
                <a:r>
                  <a:rPr lang="en-US" dirty="0"/>
                  <a:t>Training set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𝑁</m:t>
                            </m:r>
                          </m:sub>
                        </m:sSub>
                      </m:e>
                    </m:d>
                  </m:oMath>
                </a14:m>
                <a:r>
                  <a:rPr lang="en-US" b="0" dirty="0"/>
                  <a:t> of non-attack data</a:t>
                </a:r>
              </a:p>
              <a:p>
                <a:r>
                  <a:rPr lang="en-US" dirty="0"/>
                  <a:t>Randomly separates into two sets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sup>
                    </m:sSup>
                  </m:oMath>
                </a14:m>
                <a:endParaRPr lang="en-US" dirty="0"/>
              </a:p>
              <a:p>
                <a:r>
                  <a:rPr lang="en-US" dirty="0"/>
                  <a:t>for each point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sup>
                    </m:sSup>
                    <m:r>
                      <a:rPr lang="en-US" i="1">
                        <a:latin typeface="Cambria Math" panose="02040503050406030204" pitchFamily="18" charset="0"/>
                      </a:rPr>
                      <m:t> </m:t>
                    </m:r>
                  </m:oMath>
                </a14:m>
                <a:r>
                  <a:rPr lang="en-US" dirty="0"/>
                  <a:t>find </a:t>
                </a:r>
                <a:r>
                  <a:rPr lang="en-US" dirty="0" err="1"/>
                  <a:t>kNN</a:t>
                </a:r>
                <a:r>
                  <a:rPr lang="en-US" dirty="0"/>
                  <a:t> from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sup>
                    </m:sSup>
                  </m:oMath>
                </a14:m>
                <a:endParaRPr lang="en-US" dirty="0"/>
              </a:p>
              <a:p>
                <a:r>
                  <a:rPr lang="en-US" dirty="0"/>
                  <a:t>Select M points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𝑀</m:t>
                        </m:r>
                      </m:sub>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sup>
                    </m:sSubSup>
                  </m:oMath>
                </a14:m>
                <a:r>
                  <a:rPr lang="en-US" dirty="0"/>
                  <a:t> from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sup>
                    </m:sSup>
                  </m:oMath>
                </a14:m>
                <a:r>
                  <a:rPr lang="en-US" dirty="0"/>
                  <a:t> with the smallest total edge length</a:t>
                </a:r>
              </a:p>
              <a:p>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𝐿</m:t>
                        </m:r>
                      </m:e>
                      <m:sub>
                        <m:r>
                          <a:rPr lang="en-US" i="1">
                            <a:solidFill>
                              <a:srgbClr val="FF0000"/>
                            </a:solidFill>
                            <a:latin typeface="Cambria Math" panose="02040503050406030204" pitchFamily="18" charset="0"/>
                          </a:rPr>
                          <m:t>𝑀</m:t>
                        </m:r>
                      </m:sub>
                    </m:sSub>
                  </m:oMath>
                </a14:m>
                <a:r>
                  <a:rPr lang="en-US" dirty="0">
                    <a:solidFill>
                      <a:srgbClr val="FF0000"/>
                    </a:solidFill>
                  </a:rPr>
                  <a:t> = M</a:t>
                </a:r>
                <a:r>
                  <a:rPr lang="en-US" baseline="30000" dirty="0">
                    <a:solidFill>
                      <a:srgbClr val="FF0000"/>
                    </a:solidFill>
                  </a:rPr>
                  <a:t>th</a:t>
                </a:r>
                <a:r>
                  <a:rPr lang="en-US" dirty="0">
                    <a:solidFill>
                      <a:srgbClr val="FF0000"/>
                    </a:solidFill>
                  </a:rPr>
                  <a:t> smallest total edge length</a:t>
                </a:r>
                <a:endParaRPr lang="en-US" dirty="0"/>
              </a:p>
              <a:p>
                <a:endParaRPr lang="en-US" b="0" dirty="0"/>
              </a:p>
            </p:txBody>
          </p:sp>
        </mc:Choice>
        <mc:Fallback xmlns="">
          <p:sp>
            <p:nvSpPr>
              <p:cNvPr id="7" name="Content Placeholder 6">
                <a:extLst>
                  <a:ext uri="{FF2B5EF4-FFF2-40B4-BE49-F238E27FC236}">
                    <a16:creationId xmlns:a16="http://schemas.microsoft.com/office/drawing/2014/main" id="{7E9E08F0-4A2E-4409-A2E7-12F6D55D1E32}"/>
                  </a:ext>
                </a:extLst>
              </p:cNvPr>
              <p:cNvSpPr>
                <a:spLocks noGrp="1" noRot="1" noChangeAspect="1" noMove="1" noResize="1" noEditPoints="1" noAdjustHandles="1" noChangeArrowheads="1" noChangeShapeType="1" noTextEdit="1"/>
              </p:cNvSpPr>
              <p:nvPr>
                <p:ph sz="half" idx="1"/>
              </p:nvPr>
            </p:nvSpPr>
            <p:spPr>
              <a:xfrm>
                <a:off x="1257300" y="1946561"/>
                <a:ext cx="4800600" cy="3619500"/>
              </a:xfrm>
              <a:blipFill>
                <a:blip r:embed="rId3"/>
                <a:stretch>
                  <a:fillRect l="-1142" t="-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D8BFD6-B263-400B-B2A7-DBA42E715140}"/>
                  </a:ext>
                </a:extLst>
              </p:cNvPr>
              <p:cNvSpPr txBox="1"/>
              <p:nvPr/>
            </p:nvSpPr>
            <p:spPr>
              <a:xfrm>
                <a:off x="9310384" y="2997317"/>
                <a:ext cx="45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𝑀</m:t>
                          </m:r>
                        </m:sub>
                      </m:sSub>
                    </m:oMath>
                  </m:oMathPara>
                </a14:m>
                <a:endParaRPr lang="en-US" dirty="0"/>
              </a:p>
            </p:txBody>
          </p:sp>
        </mc:Choice>
        <mc:Fallback xmlns="">
          <p:sp>
            <p:nvSpPr>
              <p:cNvPr id="6" name="TextBox 5">
                <a:extLst>
                  <a:ext uri="{FF2B5EF4-FFF2-40B4-BE49-F238E27FC236}">
                    <a16:creationId xmlns:a16="http://schemas.microsoft.com/office/drawing/2014/main" id="{69D8BFD6-B263-400B-B2A7-DBA42E715140}"/>
                  </a:ext>
                </a:extLst>
              </p:cNvPr>
              <p:cNvSpPr txBox="1">
                <a:spLocks noRot="1" noChangeAspect="1" noMove="1" noResize="1" noEditPoints="1" noAdjustHandles="1" noChangeArrowheads="1" noChangeShapeType="1" noTextEdit="1"/>
              </p:cNvSpPr>
              <p:nvPr/>
            </p:nvSpPr>
            <p:spPr>
              <a:xfrm>
                <a:off x="9310384" y="2997317"/>
                <a:ext cx="45719" cy="369332"/>
              </a:xfrm>
              <a:prstGeom prst="rect">
                <a:avLst/>
              </a:prstGeom>
              <a:blipFill>
                <a:blip r:embed="rId4"/>
                <a:stretch>
                  <a:fillRect l="-112500" r="-637500" b="-1667"/>
                </a:stretch>
              </a:blipFill>
            </p:spPr>
            <p:txBody>
              <a:bodyPr/>
              <a:lstStyle/>
              <a:p>
                <a:r>
                  <a:rPr lang="en-US">
                    <a:noFill/>
                  </a:rPr>
                  <a:t> </a:t>
                </a:r>
              </a:p>
            </p:txBody>
          </p:sp>
        </mc:Fallback>
      </mc:AlternateContent>
    </p:spTree>
    <p:extLst>
      <p:ext uri="{BB962C8B-B14F-4D97-AF65-F5344CB8AC3E}">
        <p14:creationId xmlns:p14="http://schemas.microsoft.com/office/powerpoint/2010/main" val="429388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9237-FD4D-46F5-BED6-EA492A0E067F}"/>
              </a:ext>
            </a:extLst>
          </p:cNvPr>
          <p:cNvSpPr>
            <a:spLocks noGrp="1"/>
          </p:cNvSpPr>
          <p:nvPr>
            <p:ph type="title"/>
          </p:nvPr>
        </p:nvSpPr>
        <p:spPr/>
        <p:txBody>
          <a:bodyPr/>
          <a:lstStyle/>
          <a:p>
            <a:r>
              <a:rPr lang="en-US" dirty="0" err="1"/>
              <a:t>Odit</a:t>
            </a:r>
            <a:r>
              <a:rPr lang="en-US" dirty="0"/>
              <a:t>: Test</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E9E08F0-4A2E-4409-A2E7-12F6D55D1E32}"/>
                  </a:ext>
                </a:extLst>
              </p:cNvPr>
              <p:cNvSpPr>
                <a:spLocks noGrp="1"/>
              </p:cNvSpPr>
              <p:nvPr>
                <p:ph sz="half" idx="1"/>
              </p:nvPr>
            </p:nvSpPr>
            <p:spPr>
              <a:xfrm>
                <a:off x="1257300" y="1946561"/>
                <a:ext cx="4800600" cy="3619500"/>
              </a:xfrm>
            </p:spPr>
            <p:txBody>
              <a:bodyPr/>
              <a:lstStyle/>
              <a:p>
                <a:r>
                  <a:rPr lang="en-US" dirty="0"/>
                  <a:t>For each test point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oMath>
                </a14:m>
                <a:r>
                  <a:rPr lang="en-US" dirty="0"/>
                  <a:t> find total edge length to </a:t>
                </a:r>
                <a:r>
                  <a:rPr lang="en-US" dirty="0" err="1"/>
                  <a:t>kNN</a:t>
                </a:r>
                <a:r>
                  <a:rPr lang="en-US" dirty="0"/>
                  <a:t> from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sup>
                    </m:sSup>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 </m:t>
                    </m:r>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i="1">
                            <a:latin typeface="Cambria Math" panose="02040503050406030204" pitchFamily="18" charset="0"/>
                          </a:rPr>
                          <m:t>𝐿</m:t>
                        </m:r>
                      </m:e>
                      <m:sub>
                        <m:r>
                          <a:rPr lang="en-US" i="1">
                            <a:latin typeface="Cambria Math" panose="02040503050406030204" pitchFamily="18" charset="0"/>
                          </a:rPr>
                          <m:t>𝑀</m:t>
                        </m:r>
                      </m:sub>
                    </m:sSub>
                  </m:oMath>
                </a14:m>
                <a:r>
                  <a:rPr lang="en-US" dirty="0"/>
                  <a:t> : positive/negative evidence for anomaly</a:t>
                </a:r>
              </a:p>
              <a:p>
                <a:endParaRPr lang="en-US" b="0" dirty="0"/>
              </a:p>
            </p:txBody>
          </p:sp>
        </mc:Choice>
        <mc:Fallback xmlns="">
          <p:sp>
            <p:nvSpPr>
              <p:cNvPr id="7" name="Content Placeholder 6">
                <a:extLst>
                  <a:ext uri="{FF2B5EF4-FFF2-40B4-BE49-F238E27FC236}">
                    <a16:creationId xmlns:a16="http://schemas.microsoft.com/office/drawing/2014/main" id="{7E9E08F0-4A2E-4409-A2E7-12F6D55D1E32}"/>
                  </a:ext>
                </a:extLst>
              </p:cNvPr>
              <p:cNvSpPr>
                <a:spLocks noGrp="1" noRot="1" noChangeAspect="1" noMove="1" noResize="1" noEditPoints="1" noAdjustHandles="1" noChangeArrowheads="1" noChangeShapeType="1" noTextEdit="1"/>
              </p:cNvSpPr>
              <p:nvPr>
                <p:ph sz="half" idx="1"/>
              </p:nvPr>
            </p:nvSpPr>
            <p:spPr>
              <a:xfrm>
                <a:off x="1257300" y="1946561"/>
                <a:ext cx="4800600" cy="3619500"/>
              </a:xfrm>
              <a:blipFill>
                <a:blip r:embed="rId3"/>
                <a:stretch>
                  <a:fillRect l="-1142" t="-673" r="-1523"/>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D20DBF1B-275F-4BAB-BFB3-41CF51F07695}"/>
              </a:ext>
            </a:extLst>
          </p:cNvPr>
          <p:cNvSpPr>
            <a:spLocks noGrp="1"/>
          </p:cNvSpPr>
          <p:nvPr>
            <p:ph sz="half" idx="2"/>
          </p:nvPr>
        </p:nvSpPr>
        <p:spPr/>
        <p:txBody>
          <a:bodyPr/>
          <a:lstStyle/>
          <a:p>
            <a:endParaRPr lang="en-US"/>
          </a:p>
        </p:txBody>
      </p:sp>
      <p:pic>
        <p:nvPicPr>
          <p:cNvPr id="9" name="Content Placeholder 4">
            <a:extLst>
              <a:ext uri="{FF2B5EF4-FFF2-40B4-BE49-F238E27FC236}">
                <a16:creationId xmlns:a16="http://schemas.microsoft.com/office/drawing/2014/main" id="{F6C067BB-078D-4745-AEA0-0B5250841623}"/>
              </a:ext>
            </a:extLst>
          </p:cNvPr>
          <p:cNvPicPr>
            <a:picLocks noChangeAspect="1"/>
          </p:cNvPicPr>
          <p:nvPr/>
        </p:nvPicPr>
        <p:blipFill>
          <a:blip r:embed="rId4"/>
          <a:stretch>
            <a:fillRect/>
          </a:stretch>
        </p:blipFill>
        <p:spPr>
          <a:xfrm>
            <a:off x="6102040" y="1874517"/>
            <a:ext cx="5346356" cy="4030983"/>
          </a:xfrm>
          <a:prstGeom prst="rect">
            <a:avLst/>
          </a:prstGeom>
        </p:spPr>
      </p:pic>
    </p:spTree>
    <p:extLst>
      <p:ext uri="{BB962C8B-B14F-4D97-AF65-F5344CB8AC3E}">
        <p14:creationId xmlns:p14="http://schemas.microsoft.com/office/powerpoint/2010/main" val="172551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9237-FD4D-46F5-BED6-EA492A0E067F}"/>
              </a:ext>
            </a:extLst>
          </p:cNvPr>
          <p:cNvSpPr>
            <a:spLocks noGrp="1"/>
          </p:cNvSpPr>
          <p:nvPr>
            <p:ph type="title"/>
          </p:nvPr>
        </p:nvSpPr>
        <p:spPr/>
        <p:txBody>
          <a:bodyPr/>
          <a:lstStyle/>
          <a:p>
            <a:r>
              <a:rPr lang="en-US" dirty="0" err="1"/>
              <a:t>Odit</a:t>
            </a:r>
            <a:r>
              <a:rPr lang="en-US" dirty="0"/>
              <a:t>: Test</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E9E08F0-4A2E-4409-A2E7-12F6D55D1E32}"/>
                  </a:ext>
                </a:extLst>
              </p:cNvPr>
              <p:cNvSpPr>
                <a:spLocks noGrp="1"/>
              </p:cNvSpPr>
              <p:nvPr>
                <p:ph sz="half" idx="1"/>
              </p:nvPr>
            </p:nvSpPr>
            <p:spPr>
              <a:xfrm>
                <a:off x="1257300" y="1946561"/>
                <a:ext cx="4800600" cy="4842166"/>
              </a:xfrm>
            </p:spPr>
            <p:txBody>
              <a:bodyPr>
                <a:normAutofit/>
              </a:bodyPr>
              <a:lstStyle/>
              <a:p>
                <a:r>
                  <a:rPr lang="en-US" dirty="0"/>
                  <a:t>For each test point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oMath>
                </a14:m>
                <a:r>
                  <a:rPr lang="en-US" dirty="0"/>
                  <a:t> find total edge length to </a:t>
                </a:r>
                <a:r>
                  <a:rPr lang="en-US" dirty="0" err="1"/>
                  <a:t>kNN</a:t>
                </a:r>
                <a:r>
                  <a:rPr lang="en-US" dirty="0"/>
                  <a:t> from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sup>
                    </m:sSup>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 </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𝐿</m:t>
                        </m:r>
                      </m:e>
                      <m:sub>
                        <m:r>
                          <a:rPr lang="en-US" i="1">
                            <a:latin typeface="Cambria Math" panose="02040503050406030204" pitchFamily="18" charset="0"/>
                          </a:rPr>
                          <m:t>𝑀</m:t>
                        </m:r>
                      </m:sub>
                    </m:sSub>
                  </m:oMath>
                </a14:m>
                <a:r>
                  <a:rPr lang="en-US" dirty="0"/>
                  <a:t> : positive/negative evidence for anomaly</a:t>
                </a:r>
              </a:p>
              <a:p>
                <a:r>
                  <a:rPr lang="en-US" dirty="0"/>
                  <a:t>Accumulate anomaly evidences over time</a:t>
                </a:r>
                <a:endParaRPr lang="en-US" i="1" dirty="0">
                  <a:latin typeface="Cambria Math" charset="0"/>
                </a:endParaRPr>
              </a:p>
              <a:p>
                <a:pPr marL="45720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charset="0"/>
                            </a:rPr>
                            <m:t>𝑠</m:t>
                          </m:r>
                        </m:e>
                        <m:sub>
                          <m:r>
                            <a:rPr lang="en-US" i="1">
                              <a:latin typeface="Cambria Math" charset="0"/>
                            </a:rPr>
                            <m:t>𝑡</m:t>
                          </m:r>
                        </m:sub>
                        <m:sup>
                          <m:r>
                            <a:rPr lang="en-US" i="1">
                              <a:latin typeface="Cambria Math" charset="0"/>
                            </a:rPr>
                            <m:t>𝑖𝑗</m:t>
                          </m:r>
                        </m:sup>
                      </m:sSubSup>
                      <m:r>
                        <a:rPr lang="en-US" i="1">
                          <a:latin typeface="Cambria Math" charset="0"/>
                        </a:rPr>
                        <m:t>=</m:t>
                      </m:r>
                      <m:func>
                        <m:funcPr>
                          <m:ctrlPr>
                            <a:rPr lang="en-US" i="1">
                              <a:latin typeface="Cambria Math" panose="02040503050406030204" pitchFamily="18" charset="0"/>
                            </a:rPr>
                          </m:ctrlPr>
                        </m:funcPr>
                        <m:fName>
                          <m:r>
                            <m:rPr>
                              <m:sty m:val="p"/>
                            </m:rPr>
                            <a:rPr lang="en-US">
                              <a:latin typeface="Cambria Math" charset="0"/>
                            </a:rPr>
                            <m:t>max</m:t>
                          </m:r>
                        </m:fName>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charset="0"/>
                                    </a:rPr>
                                    <m:t>𝑠</m:t>
                                  </m:r>
                                </m:e>
                                <m:sub>
                                  <m:r>
                                    <a:rPr lang="en-US" i="1">
                                      <a:latin typeface="Cambria Math" charset="0"/>
                                    </a:rPr>
                                    <m:t>𝑡</m:t>
                                  </m:r>
                                  <m:r>
                                    <a:rPr lang="en-US" i="1">
                                      <a:latin typeface="Cambria Math" charset="0"/>
                                    </a:rPr>
                                    <m:t>−1</m:t>
                                  </m:r>
                                </m:sub>
                                <m:sup>
                                  <m:r>
                                    <a:rPr lang="en-US" i="1">
                                      <a:latin typeface="Cambria Math" charset="0"/>
                                    </a:rPr>
                                    <m:t>𝑖𝑗</m:t>
                                  </m:r>
                                </m:sup>
                              </m:sSubSup>
                              <m:r>
                                <a:rPr lang="en-US" i="1">
                                  <a:latin typeface="Cambria Math" charset="0"/>
                                </a:rPr>
                                <m:t>+</m:t>
                              </m:r>
                              <m:sSub>
                                <m:sSubPr>
                                  <m:ctrlPr>
                                    <a:rPr lang="en-US" i="1">
                                      <a:latin typeface="Cambria Math" panose="02040503050406030204" pitchFamily="18" charset="0"/>
                                    </a:rPr>
                                  </m:ctrlPr>
                                </m:sSubPr>
                                <m:e>
                                  <m:r>
                                    <a:rPr lang="en-US" i="1">
                                      <a:latin typeface="Cambria Math" charset="0"/>
                                    </a:rPr>
                                    <m:t>𝐷</m:t>
                                  </m:r>
                                </m:e>
                                <m:sub>
                                  <m:r>
                                    <a:rPr lang="en-US" i="1">
                                      <a:latin typeface="Cambria Math" charset="0"/>
                                    </a:rPr>
                                    <m:t>𝑡</m:t>
                                  </m:r>
                                </m:sub>
                              </m:sSub>
                              <m:r>
                                <a:rPr lang="en-US" i="1">
                                  <a:latin typeface="Cambria Math" charset="0"/>
                                </a:rPr>
                                <m:t> , 0</m:t>
                              </m:r>
                            </m:e>
                          </m:d>
                        </m:e>
                      </m:func>
                      <m:r>
                        <a:rPr lang="en-US" i="1">
                          <a:latin typeface="Cambria Math" charset="0"/>
                        </a:rPr>
                        <m:t>,</m:t>
                      </m:r>
                      <m:sSubSup>
                        <m:sSubSupPr>
                          <m:ctrlPr>
                            <a:rPr lang="en-US" i="1">
                              <a:latin typeface="Cambria Math" panose="02040503050406030204" pitchFamily="18" charset="0"/>
                            </a:rPr>
                          </m:ctrlPr>
                        </m:sSubSupPr>
                        <m:e>
                          <m:r>
                            <a:rPr lang="en-US" i="1">
                              <a:latin typeface="Cambria Math" charset="0"/>
                            </a:rPr>
                            <m:t>𝑠</m:t>
                          </m:r>
                        </m:e>
                        <m:sub>
                          <m:r>
                            <a:rPr lang="en-US" i="1">
                              <a:latin typeface="Cambria Math" charset="0"/>
                            </a:rPr>
                            <m:t>0</m:t>
                          </m:r>
                        </m:sub>
                        <m:sup>
                          <m:r>
                            <a:rPr lang="en-US" i="1">
                              <a:latin typeface="Cambria Math" charset="0"/>
                            </a:rPr>
                            <m:t>𝑖𝑗</m:t>
                          </m:r>
                        </m:sup>
                      </m:sSubSup>
                      <m:r>
                        <a:rPr lang="en-US" i="1">
                          <a:latin typeface="Cambria Math" charset="0"/>
                        </a:rPr>
                        <m:t>=0</m:t>
                      </m:r>
                    </m:oMath>
                  </m:oMathPara>
                </a14:m>
                <a:endParaRPr lang="en-US" dirty="0"/>
              </a:p>
              <a:p>
                <a:r>
                  <a:rPr lang="en-US" dirty="0"/>
                  <a:t>Declare anomaly when evidence exceeds threshold</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charset="0"/>
                            </a:rPr>
                            <m:t>𝑇</m:t>
                          </m:r>
                        </m:e>
                        <m:sub>
                          <m:r>
                            <a:rPr lang="en-US" i="1" dirty="0">
                              <a:latin typeface="Cambria Math" charset="0"/>
                            </a:rPr>
                            <m:t>𝑑</m:t>
                          </m:r>
                        </m:sub>
                      </m:sSub>
                      <m:r>
                        <a:rPr lang="en-US" i="1" dirty="0">
                          <a:latin typeface="Cambria Math" charset="0"/>
                        </a:rPr>
                        <m:t>=</m:t>
                      </m:r>
                      <m:r>
                        <m:rPr>
                          <m:sty m:val="p"/>
                        </m:rPr>
                        <a:rPr lang="en-US" dirty="0">
                          <a:latin typeface="Cambria Math" charset="0"/>
                        </a:rPr>
                        <m:t>min</m:t>
                      </m:r>
                      <m:r>
                        <a:rPr lang="en-US" i="1" dirty="0">
                          <a:latin typeface="Cambria Math" charset="0"/>
                        </a:rPr>
                        <m:t>⁡{</m:t>
                      </m:r>
                      <m:r>
                        <a:rPr lang="en-US" i="1" dirty="0">
                          <a:latin typeface="Cambria Math" charset="0"/>
                        </a:rPr>
                        <m:t>𝑡</m:t>
                      </m:r>
                      <m:r>
                        <a:rPr lang="en-US" i="1" dirty="0">
                          <a:latin typeface="Cambria Math" charset="0"/>
                        </a:rPr>
                        <m:t>: </m:t>
                      </m:r>
                      <m:sSubSup>
                        <m:sSubSupPr>
                          <m:ctrlPr>
                            <a:rPr lang="en-US" i="1">
                              <a:latin typeface="Cambria Math" panose="02040503050406030204" pitchFamily="18" charset="0"/>
                            </a:rPr>
                          </m:ctrlPr>
                        </m:sSubSupPr>
                        <m:e>
                          <m:r>
                            <a:rPr lang="en-US" i="1">
                              <a:latin typeface="Cambria Math" charset="0"/>
                            </a:rPr>
                            <m:t>𝑠</m:t>
                          </m:r>
                        </m:e>
                        <m:sub>
                          <m:r>
                            <a:rPr lang="en-US" i="1">
                              <a:latin typeface="Cambria Math" charset="0"/>
                            </a:rPr>
                            <m:t>𝑡</m:t>
                          </m:r>
                        </m:sub>
                        <m:sup>
                          <m:r>
                            <a:rPr lang="en-US" i="1">
                              <a:latin typeface="Cambria Math" charset="0"/>
                            </a:rPr>
                            <m:t>𝑖𝑗</m:t>
                          </m:r>
                        </m:sup>
                      </m:sSubSup>
                      <m:r>
                        <a:rPr lang="en-US" i="1">
                          <a:latin typeface="Cambria Math" charset="0"/>
                        </a:rPr>
                        <m:t> </m:t>
                      </m:r>
                      <m:r>
                        <a:rPr lang="en-US" i="1">
                          <a:latin typeface="Cambria Math" charset="0"/>
                          <a:ea typeface="Cambria Math" charset="0"/>
                          <a:cs typeface="Cambria Math" charset="0"/>
                        </a:rPr>
                        <m:t>≥</m:t>
                      </m:r>
                      <m:r>
                        <a:rPr lang="en-US" i="1">
                          <a:latin typeface="Cambria Math" charset="0"/>
                          <a:ea typeface="Cambria Math" charset="0"/>
                          <a:cs typeface="Cambria Math" charset="0"/>
                        </a:rPr>
                        <m:t>h</m:t>
                      </m:r>
                      <m:r>
                        <a:rPr lang="en-US" i="1" dirty="0">
                          <a:latin typeface="Cambria Math" charset="0"/>
                        </a:rPr>
                        <m:t>}</m:t>
                      </m:r>
                    </m:oMath>
                  </m:oMathPara>
                </a14:m>
                <a:endParaRPr lang="en-US" dirty="0"/>
              </a:p>
              <a:p>
                <a:r>
                  <a:rPr lang="en-US" dirty="0"/>
                  <a:t>Threshold selected to strike a balance between early detection and small false alarm rate</a:t>
                </a:r>
              </a:p>
              <a:p>
                <a:endParaRPr lang="en-US" b="0" dirty="0"/>
              </a:p>
            </p:txBody>
          </p:sp>
        </mc:Choice>
        <mc:Fallback xmlns="">
          <p:sp>
            <p:nvSpPr>
              <p:cNvPr id="7" name="Content Placeholder 6">
                <a:extLst>
                  <a:ext uri="{FF2B5EF4-FFF2-40B4-BE49-F238E27FC236}">
                    <a16:creationId xmlns:a16="http://schemas.microsoft.com/office/drawing/2014/main" id="{7E9E08F0-4A2E-4409-A2E7-12F6D55D1E32}"/>
                  </a:ext>
                </a:extLst>
              </p:cNvPr>
              <p:cNvSpPr>
                <a:spLocks noGrp="1" noRot="1" noChangeAspect="1" noMove="1" noResize="1" noEditPoints="1" noAdjustHandles="1" noChangeArrowheads="1" noChangeShapeType="1" noTextEdit="1"/>
              </p:cNvSpPr>
              <p:nvPr>
                <p:ph sz="half" idx="1"/>
              </p:nvPr>
            </p:nvSpPr>
            <p:spPr>
              <a:xfrm>
                <a:off x="1257300" y="1946561"/>
                <a:ext cx="4800600" cy="4842166"/>
              </a:xfrm>
              <a:blipFill>
                <a:blip r:embed="rId2"/>
                <a:stretch>
                  <a:fillRect l="-1142" t="-503" r="-1523"/>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B49B0FAE-3701-4282-9A57-F2C629467451}"/>
              </a:ext>
            </a:extLst>
          </p:cNvPr>
          <p:cNvSpPr>
            <a:spLocks noGrp="1"/>
          </p:cNvSpPr>
          <p:nvPr>
            <p:ph sz="half" idx="2"/>
          </p:nvPr>
        </p:nvSpPr>
        <p:spPr>
          <a:xfrm>
            <a:off x="6647796" y="2286000"/>
            <a:ext cx="4800600" cy="3619500"/>
          </a:xfrm>
        </p:spPr>
        <p:txBody>
          <a:bodyPr/>
          <a:lstStyle/>
          <a:p>
            <a:endParaRPr lang="en-US" dirty="0"/>
          </a:p>
        </p:txBody>
      </p:sp>
      <p:pic>
        <p:nvPicPr>
          <p:cNvPr id="8" name="Content Placeholder 6">
            <a:extLst>
              <a:ext uri="{FF2B5EF4-FFF2-40B4-BE49-F238E27FC236}">
                <a16:creationId xmlns:a16="http://schemas.microsoft.com/office/drawing/2014/main" id="{A6B764C6-74E8-4A03-93BE-ADEFCE987718}"/>
              </a:ext>
            </a:extLst>
          </p:cNvPr>
          <p:cNvPicPr>
            <a:picLocks noChangeAspect="1"/>
          </p:cNvPicPr>
          <p:nvPr/>
        </p:nvPicPr>
        <p:blipFill>
          <a:blip r:embed="rId3"/>
          <a:stretch>
            <a:fillRect/>
          </a:stretch>
        </p:blipFill>
        <p:spPr>
          <a:xfrm>
            <a:off x="6222401" y="1874517"/>
            <a:ext cx="5207599" cy="4330700"/>
          </a:xfrm>
          <a:prstGeom prst="rect">
            <a:avLst/>
          </a:prstGeom>
        </p:spPr>
      </p:pic>
    </p:spTree>
    <p:extLst>
      <p:ext uri="{BB962C8B-B14F-4D97-AF65-F5344CB8AC3E}">
        <p14:creationId xmlns:p14="http://schemas.microsoft.com/office/powerpoint/2010/main" val="2687098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D995-3AF0-4471-97F2-01A102AC837F}"/>
              </a:ext>
            </a:extLst>
          </p:cNvPr>
          <p:cNvSpPr>
            <a:spLocks noGrp="1"/>
          </p:cNvSpPr>
          <p:nvPr>
            <p:ph type="title"/>
          </p:nvPr>
        </p:nvSpPr>
        <p:spPr/>
        <p:txBody>
          <a:bodyPr/>
          <a:lstStyle/>
          <a:p>
            <a:r>
              <a:rPr lang="en-US" dirty="0"/>
              <a:t>System-wide ids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FE9EA3-B09F-4BCC-A4BF-F31FAC8424AB}"/>
                  </a:ext>
                </a:extLst>
              </p:cNvPr>
              <p:cNvSpPr>
                <a:spLocks noGrp="1"/>
              </p:cNvSpPr>
              <p:nvPr>
                <p:ph idx="1"/>
              </p:nvPr>
            </p:nvSpPr>
            <p:spPr>
              <a:xfrm>
                <a:off x="1049167" y="1897204"/>
                <a:ext cx="4132909" cy="4960796"/>
              </a:xfrm>
            </p:spPr>
            <p:txBody>
              <a:bodyPr>
                <a:normAutofit/>
              </a:bodyPr>
              <a:lstStyle/>
              <a:p>
                <a:r>
                  <a:rPr lang="en-US" dirty="0"/>
                  <a:t>Hierarchical and distributed IDS</a:t>
                </a:r>
              </a:p>
              <a:p>
                <a:r>
                  <a:rPr lang="en-US" dirty="0"/>
                  <a:t>Each level monitors the lower level and computes a statistic</a:t>
                </a:r>
              </a:p>
              <a:p>
                <a:r>
                  <a:rPr lang="en-US" dirty="0"/>
                  <a:t>Statistics propagate upwards</a:t>
                </a:r>
              </a:p>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𝑡</m:t>
                        </m:r>
                      </m:sub>
                    </m:sSub>
                  </m:oMath>
                </a14:m>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𝑢</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𝑡</m:t>
                        </m:r>
                      </m:sub>
                    </m:sSub>
                  </m:oMath>
                </a14:m>
                <a:r>
                  <a:rPr lang="en-US" dirty="0"/>
                  <a:t>: anomaly evidences at different levels of hierarchy</a:t>
                </a:r>
              </a:p>
              <a:p>
                <a:r>
                  <a:rPr lang="en-US" dirty="0"/>
                  <a:t>3 ODITs run</a:t>
                </a:r>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charset="0"/>
                            </a:rPr>
                            <m:t>𝑇</m:t>
                          </m:r>
                        </m:e>
                        <m:sub>
                          <m:r>
                            <a:rPr lang="en-US" b="0" i="1" dirty="0" smtClean="0">
                              <a:latin typeface="Cambria Math" charset="0"/>
                            </a:rPr>
                            <m:t>𝑠</m:t>
                          </m:r>
                        </m:sub>
                      </m:sSub>
                      <m:r>
                        <a:rPr lang="en-US" i="1" dirty="0">
                          <a:latin typeface="Cambria Math" charset="0"/>
                        </a:rPr>
                        <m:t>=</m:t>
                      </m:r>
                      <m:func>
                        <m:funcPr>
                          <m:ctrlPr>
                            <a:rPr lang="en-US" i="1" dirty="0">
                              <a:latin typeface="Cambria Math" panose="02040503050406030204" pitchFamily="18" charset="0"/>
                            </a:rPr>
                          </m:ctrlPr>
                        </m:funcPr>
                        <m:fName>
                          <m:r>
                            <m:rPr>
                              <m:sty m:val="p"/>
                            </m:rPr>
                            <a:rPr lang="en-US" dirty="0">
                              <a:latin typeface="Cambria Math" charset="0"/>
                            </a:rPr>
                            <m:t>min</m:t>
                          </m:r>
                        </m:fName>
                        <m:e>
                          <m:d>
                            <m:dPr>
                              <m:begChr m:val="{"/>
                              <m:endChr m:val="}"/>
                              <m:ctrlPr>
                                <a:rPr lang="en-US" i="1" dirty="0">
                                  <a:latin typeface="Cambria Math" panose="02040503050406030204" pitchFamily="18" charset="0"/>
                                </a:rPr>
                              </m:ctrlPr>
                            </m:dPr>
                            <m:e>
                              <m:r>
                                <a:rPr lang="en-US" i="1" dirty="0">
                                  <a:latin typeface="Cambria Math" charset="0"/>
                                </a:rPr>
                                <m:t>𝑡</m:t>
                              </m:r>
                              <m:r>
                                <a:rPr lang="en-US" i="1" dirty="0">
                                  <a:latin typeface="Cambria Math" charset="0"/>
                                </a:rPr>
                                <m:t>: </m:t>
                              </m:r>
                              <m:sSub>
                                <m:sSubPr>
                                  <m:ctrlPr>
                                    <a:rPr lang="en-US" i="1" dirty="0" smtClean="0">
                                      <a:latin typeface="Cambria Math" panose="02040503050406030204" pitchFamily="18" charset="0"/>
                                    </a:rPr>
                                  </m:ctrlPr>
                                </m:sSubPr>
                                <m:e>
                                  <m:r>
                                    <a:rPr lang="en-US" b="0" i="1" dirty="0" smtClean="0">
                                      <a:latin typeface="Cambria Math" charset="0"/>
                                    </a:rPr>
                                    <m:t>𝑠</m:t>
                                  </m:r>
                                </m:e>
                                <m:sub>
                                  <m:r>
                                    <a:rPr lang="en-US" b="0" i="1" dirty="0" smtClean="0">
                                      <a:latin typeface="Cambria Math" charset="0"/>
                                    </a:rPr>
                                    <m:t>𝑡</m:t>
                                  </m:r>
                                </m:sub>
                              </m:sSub>
                              <m:r>
                                <a:rPr lang="en-US" i="1">
                                  <a:latin typeface="Cambria Math" charset="0"/>
                                </a:rPr>
                                <m:t> </m:t>
                              </m:r>
                              <m:r>
                                <a:rPr lang="en-US" i="1">
                                  <a:latin typeface="Cambria Math" charset="0"/>
                                  <a:ea typeface="Cambria Math" charset="0"/>
                                  <a:cs typeface="Cambria Math" charset="0"/>
                                </a:rPr>
                                <m:t>≥</m:t>
                              </m:r>
                              <m:sSub>
                                <m:sSubPr>
                                  <m:ctrlPr>
                                    <a:rPr lang="en-US" i="1" smtClean="0">
                                      <a:latin typeface="Cambria Math" panose="02040503050406030204" pitchFamily="18" charset="0"/>
                                      <a:ea typeface="Cambria Math" charset="0"/>
                                      <a:cs typeface="Cambria Math" charset="0"/>
                                    </a:rPr>
                                  </m:ctrlPr>
                                </m:sSubPr>
                                <m:e>
                                  <m:r>
                                    <a:rPr lang="en-US" b="0" i="1" smtClean="0">
                                      <a:latin typeface="Cambria Math" charset="0"/>
                                      <a:ea typeface="Cambria Math" charset="0"/>
                                      <a:cs typeface="Cambria Math" charset="0"/>
                                    </a:rPr>
                                    <m:t>h</m:t>
                                  </m:r>
                                </m:e>
                                <m:sub>
                                  <m:r>
                                    <a:rPr lang="en-US" b="0" i="1" smtClean="0">
                                      <a:latin typeface="Cambria Math" charset="0"/>
                                      <a:ea typeface="Cambria Math" charset="0"/>
                                      <a:cs typeface="Cambria Math" charset="0"/>
                                    </a:rPr>
                                    <m:t>𝑠</m:t>
                                  </m:r>
                                </m:sub>
                              </m:sSub>
                            </m:e>
                          </m:d>
                        </m:e>
                      </m:func>
                    </m:oMath>
                  </m:oMathPara>
                </a14:m>
                <a:endParaRPr lang="en-US" b="0" i="1" dirty="0">
                  <a:latin typeface="Cambria Math" panose="02040503050406030204" pitchFamily="18" charset="0"/>
                  <a:ea typeface="Cambria Math" charset="0"/>
                  <a:cs typeface="Cambria Math"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charset="0"/>
                            </a:rPr>
                            <m:t>𝑇</m:t>
                          </m:r>
                        </m:e>
                        <m:sub>
                          <m:r>
                            <a:rPr lang="en-US" b="0" i="1" dirty="0" smtClean="0">
                              <a:latin typeface="Cambria Math" charset="0"/>
                            </a:rPr>
                            <m:t>𝑢</m:t>
                          </m:r>
                        </m:sub>
                      </m:sSub>
                      <m:r>
                        <a:rPr lang="en-US" i="1" dirty="0">
                          <a:latin typeface="Cambria Math" charset="0"/>
                        </a:rPr>
                        <m:t>=</m:t>
                      </m:r>
                      <m:func>
                        <m:funcPr>
                          <m:ctrlPr>
                            <a:rPr lang="en-US" i="1" dirty="0">
                              <a:latin typeface="Cambria Math" panose="02040503050406030204" pitchFamily="18" charset="0"/>
                            </a:rPr>
                          </m:ctrlPr>
                        </m:funcPr>
                        <m:fName>
                          <m:r>
                            <m:rPr>
                              <m:sty m:val="p"/>
                            </m:rPr>
                            <a:rPr lang="en-US" dirty="0">
                              <a:latin typeface="Cambria Math" charset="0"/>
                            </a:rPr>
                            <m:t>min</m:t>
                          </m:r>
                        </m:fName>
                        <m:e>
                          <m:d>
                            <m:dPr>
                              <m:begChr m:val="{"/>
                              <m:endChr m:val="}"/>
                              <m:ctrlPr>
                                <a:rPr lang="en-US" i="1" dirty="0">
                                  <a:latin typeface="Cambria Math" panose="02040503050406030204" pitchFamily="18" charset="0"/>
                                </a:rPr>
                              </m:ctrlPr>
                            </m:dPr>
                            <m:e>
                              <m:r>
                                <a:rPr lang="en-US" i="1" dirty="0">
                                  <a:latin typeface="Cambria Math" charset="0"/>
                                </a:rPr>
                                <m:t>𝑡</m:t>
                              </m:r>
                              <m:r>
                                <a:rPr lang="en-US" i="1" dirty="0">
                                  <a:latin typeface="Cambria Math" charset="0"/>
                                </a:rPr>
                                <m:t>: </m:t>
                              </m:r>
                              <m:sSub>
                                <m:sSubPr>
                                  <m:ctrlPr>
                                    <a:rPr lang="en-US" i="1" dirty="0">
                                      <a:latin typeface="Cambria Math" panose="02040503050406030204" pitchFamily="18" charset="0"/>
                                    </a:rPr>
                                  </m:ctrlPr>
                                </m:sSubPr>
                                <m:e>
                                  <m:r>
                                    <a:rPr lang="en-US" b="0" i="1" dirty="0" smtClean="0">
                                      <a:latin typeface="Cambria Math" charset="0"/>
                                    </a:rPr>
                                    <m:t>𝑢</m:t>
                                  </m:r>
                                </m:e>
                                <m:sub>
                                  <m:r>
                                    <a:rPr lang="en-US" i="1" dirty="0">
                                      <a:latin typeface="Cambria Math" charset="0"/>
                                    </a:rPr>
                                    <m:t>𝑡</m:t>
                                  </m:r>
                                </m:sub>
                              </m:sSub>
                              <m:r>
                                <a:rPr lang="en-US" i="1">
                                  <a:latin typeface="Cambria Math" charset="0"/>
                                </a:rPr>
                                <m:t> </m:t>
                              </m:r>
                              <m:r>
                                <a:rPr lang="en-US" i="1">
                                  <a:latin typeface="Cambria Math" charset="0"/>
                                  <a:ea typeface="Cambria Math" charset="0"/>
                                  <a:cs typeface="Cambria Math" charset="0"/>
                                </a:rPr>
                                <m:t>≥</m:t>
                              </m:r>
                              <m:sSub>
                                <m:sSubPr>
                                  <m:ctrlPr>
                                    <a:rPr lang="en-US" i="1">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rPr>
                                    <m:t>h</m:t>
                                  </m:r>
                                </m:e>
                                <m:sub>
                                  <m:r>
                                    <a:rPr lang="en-US" b="0" i="1" smtClean="0">
                                      <a:latin typeface="Cambria Math" charset="0"/>
                                      <a:ea typeface="Cambria Math" charset="0"/>
                                      <a:cs typeface="Cambria Math" charset="0"/>
                                    </a:rPr>
                                    <m:t>𝑢</m:t>
                                  </m:r>
                                </m:sub>
                              </m:sSub>
                            </m:e>
                          </m:d>
                        </m:e>
                      </m:func>
                    </m:oMath>
                  </m:oMathPara>
                </a14:m>
                <a:endParaRPr lang="en-US" i="1" dirty="0">
                  <a:latin typeface="Cambria Math"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charset="0"/>
                            </a:rPr>
                            <m:t>𝑇</m:t>
                          </m:r>
                        </m:e>
                        <m:sub>
                          <m:r>
                            <a:rPr lang="en-US" b="0" i="1" dirty="0" smtClean="0">
                              <a:latin typeface="Cambria Math" charset="0"/>
                            </a:rPr>
                            <m:t>𝑣</m:t>
                          </m:r>
                        </m:sub>
                      </m:sSub>
                      <m:r>
                        <a:rPr lang="en-US" i="1" dirty="0">
                          <a:latin typeface="Cambria Math" charset="0"/>
                        </a:rPr>
                        <m:t>=</m:t>
                      </m:r>
                      <m:r>
                        <m:rPr>
                          <m:sty m:val="p"/>
                        </m:rPr>
                        <a:rPr lang="en-US" dirty="0">
                          <a:latin typeface="Cambria Math" charset="0"/>
                        </a:rPr>
                        <m:t>min</m:t>
                      </m:r>
                      <m:r>
                        <a:rPr lang="en-US" i="1" dirty="0">
                          <a:latin typeface="Cambria Math" charset="0"/>
                        </a:rPr>
                        <m:t>⁡{</m:t>
                      </m:r>
                      <m:r>
                        <a:rPr lang="en-US" i="1" dirty="0">
                          <a:latin typeface="Cambria Math" charset="0"/>
                        </a:rPr>
                        <m:t>𝑡</m:t>
                      </m:r>
                      <m:r>
                        <a:rPr lang="en-US" i="1" dirty="0">
                          <a:latin typeface="Cambria Math" charset="0"/>
                        </a:rPr>
                        <m:t>: </m:t>
                      </m:r>
                      <m:sSub>
                        <m:sSubPr>
                          <m:ctrlPr>
                            <a:rPr lang="en-US" i="1" dirty="0">
                              <a:latin typeface="Cambria Math" panose="02040503050406030204" pitchFamily="18" charset="0"/>
                            </a:rPr>
                          </m:ctrlPr>
                        </m:sSubPr>
                        <m:e>
                          <m:r>
                            <a:rPr lang="en-US" b="0" i="1" dirty="0" smtClean="0">
                              <a:latin typeface="Cambria Math" charset="0"/>
                            </a:rPr>
                            <m:t>𝑣</m:t>
                          </m:r>
                        </m:e>
                        <m:sub>
                          <m:r>
                            <a:rPr lang="en-US" i="1" dirty="0">
                              <a:latin typeface="Cambria Math" charset="0"/>
                            </a:rPr>
                            <m:t>𝑡</m:t>
                          </m:r>
                        </m:sub>
                      </m:sSub>
                      <m:r>
                        <a:rPr lang="en-US" i="1">
                          <a:latin typeface="Cambria Math" charset="0"/>
                        </a:rPr>
                        <m:t> </m:t>
                      </m:r>
                      <m:r>
                        <a:rPr lang="en-US" i="1">
                          <a:latin typeface="Cambria Math" charset="0"/>
                          <a:ea typeface="Cambria Math" charset="0"/>
                          <a:cs typeface="Cambria Math" charset="0"/>
                        </a:rPr>
                        <m:t>≥</m:t>
                      </m:r>
                      <m:sSub>
                        <m:sSubPr>
                          <m:ctrlPr>
                            <a:rPr lang="en-US" i="1">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rPr>
                            <m:t>h</m:t>
                          </m:r>
                        </m:e>
                        <m:sub>
                          <m:r>
                            <a:rPr lang="en-US" b="0" i="1" smtClean="0">
                              <a:latin typeface="Cambria Math" charset="0"/>
                              <a:ea typeface="Cambria Math" charset="0"/>
                              <a:cs typeface="Cambria Math" charset="0"/>
                            </a:rPr>
                            <m:t>𝑣</m:t>
                          </m:r>
                        </m:sub>
                      </m:sSub>
                      <m:r>
                        <a:rPr lang="en-US" i="1" dirty="0">
                          <a:latin typeface="Cambria Math" charset="0"/>
                        </a:rPr>
                        <m:t>}</m:t>
                      </m:r>
                    </m:oMath>
                  </m:oMathPara>
                </a14:m>
                <a:endParaRPr lang="en-US" dirty="0"/>
              </a:p>
              <a:p>
                <a:r>
                  <a:rPr lang="en-US" dirty="0"/>
                  <a:t>Anomaly declared when one alarms</a:t>
                </a:r>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charset="0"/>
                            </a:rPr>
                            <m:t>𝑇</m:t>
                          </m:r>
                        </m:e>
                        <m:sub>
                          <m:r>
                            <a:rPr lang="en-US" b="0" i="1" dirty="0" smtClean="0">
                              <a:latin typeface="Cambria Math" panose="02040503050406030204" pitchFamily="18" charset="0"/>
                            </a:rPr>
                            <m:t>𝑑</m:t>
                          </m:r>
                        </m:sub>
                      </m:sSub>
                      <m:r>
                        <a:rPr lang="en-US" i="1" dirty="0">
                          <a:latin typeface="Cambria Math" charset="0"/>
                        </a:rPr>
                        <m:t>=</m:t>
                      </m:r>
                      <m:func>
                        <m:funcPr>
                          <m:ctrlPr>
                            <a:rPr lang="en-US" i="1" dirty="0">
                              <a:latin typeface="Cambria Math" panose="02040503050406030204" pitchFamily="18" charset="0"/>
                            </a:rPr>
                          </m:ctrlPr>
                        </m:funcPr>
                        <m:fName>
                          <m:r>
                            <m:rPr>
                              <m:sty m:val="p"/>
                            </m:rPr>
                            <a:rPr lang="en-US" dirty="0">
                              <a:latin typeface="Cambria Math" charset="0"/>
                            </a:rPr>
                            <m:t>min</m:t>
                          </m:r>
                        </m:fName>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charset="0"/>
                                    </a:rPr>
                                    <m:t>𝑇</m:t>
                                  </m:r>
                                </m:e>
                                <m:sub>
                                  <m:r>
                                    <a:rPr lang="en-US" i="1" dirty="0">
                                      <a:latin typeface="Cambria Math" charset="0"/>
                                    </a:rPr>
                                    <m:t>𝑠</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charset="0"/>
                                    </a:rPr>
                                    <m:t>𝑇</m:t>
                                  </m:r>
                                </m:e>
                                <m:sub>
                                  <m:r>
                                    <a:rPr lang="en-US" b="0" i="1" dirty="0" smtClean="0">
                                      <a:latin typeface="Cambria Math" panose="02040503050406030204" pitchFamily="18" charset="0"/>
                                    </a:rPr>
                                    <m:t>𝑢</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charset="0"/>
                                    </a:rPr>
                                    <m:t>𝑇</m:t>
                                  </m:r>
                                </m:e>
                                <m:sub>
                                  <m:r>
                                    <a:rPr lang="en-US" b="0" i="1" dirty="0" smtClean="0">
                                      <a:latin typeface="Cambria Math" panose="02040503050406030204" pitchFamily="18" charset="0"/>
                                    </a:rPr>
                                    <m:t>𝑣</m:t>
                                  </m:r>
                                </m:sub>
                              </m:sSub>
                            </m:e>
                          </m:d>
                        </m:e>
                      </m:func>
                    </m:oMath>
                  </m:oMathPara>
                </a14:m>
                <a:endParaRPr lang="en-US" i="1" dirty="0">
                  <a:latin typeface="Cambria Math" panose="02040503050406030204" pitchFamily="18" charset="0"/>
                  <a:ea typeface="Cambria Math" charset="0"/>
                  <a:cs typeface="Cambria Math" charset="0"/>
                </a:endParaRPr>
              </a:p>
              <a:p>
                <a:endParaRPr lang="en-US" dirty="0"/>
              </a:p>
            </p:txBody>
          </p:sp>
        </mc:Choice>
        <mc:Fallback xmlns="">
          <p:sp>
            <p:nvSpPr>
              <p:cNvPr id="3" name="Content Placeholder 2">
                <a:extLst>
                  <a:ext uri="{FF2B5EF4-FFF2-40B4-BE49-F238E27FC236}">
                    <a16:creationId xmlns:a16="http://schemas.microsoft.com/office/drawing/2014/main" id="{37FE9EA3-B09F-4BCC-A4BF-F31FAC8424AB}"/>
                  </a:ext>
                </a:extLst>
              </p:cNvPr>
              <p:cNvSpPr>
                <a:spLocks noGrp="1" noRot="1" noChangeAspect="1" noMove="1" noResize="1" noEditPoints="1" noAdjustHandles="1" noChangeArrowheads="1" noChangeShapeType="1" noTextEdit="1"/>
              </p:cNvSpPr>
              <p:nvPr>
                <p:ph idx="1"/>
              </p:nvPr>
            </p:nvSpPr>
            <p:spPr>
              <a:xfrm>
                <a:off x="1049167" y="1897204"/>
                <a:ext cx="4132909" cy="4960796"/>
              </a:xfrm>
              <a:blipFill>
                <a:blip r:embed="rId3"/>
                <a:stretch>
                  <a:fillRect l="-1327" t="-491" r="-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261969E0-742C-4B38-8E70-E42CAE0EEB31}"/>
                  </a:ext>
                </a:extLst>
              </p:cNvPr>
              <p:cNvSpPr txBox="1"/>
              <p:nvPr/>
            </p:nvSpPr>
            <p:spPr>
              <a:xfrm>
                <a:off x="8228390" y="3980917"/>
                <a:ext cx="335669" cy="336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𝑡</m:t>
                          </m:r>
                        </m:sub>
                        <m:sup>
                          <m:r>
                            <a:rPr lang="en-US" b="0" i="1" smtClean="0">
                              <a:solidFill>
                                <a:srgbClr val="FF0000"/>
                              </a:solidFill>
                              <a:latin typeface="Cambria Math" panose="02040503050406030204" pitchFamily="18" charset="0"/>
                            </a:rPr>
                            <m:t>𝑖𝑗</m:t>
                          </m:r>
                        </m:sup>
                      </m:sSubSup>
                    </m:oMath>
                  </m:oMathPara>
                </a14:m>
                <a:endParaRPr lang="en-US" dirty="0">
                  <a:solidFill>
                    <a:srgbClr val="FF0000"/>
                  </a:solidFill>
                </a:endParaRPr>
              </a:p>
            </p:txBody>
          </p:sp>
        </mc:Choice>
        <mc:Fallback xmlns="">
          <p:sp>
            <p:nvSpPr>
              <p:cNvPr id="85" name="TextBox 84">
                <a:extLst>
                  <a:ext uri="{FF2B5EF4-FFF2-40B4-BE49-F238E27FC236}">
                    <a16:creationId xmlns:a16="http://schemas.microsoft.com/office/drawing/2014/main" id="{261969E0-742C-4B38-8E70-E42CAE0EEB31}"/>
                  </a:ext>
                </a:extLst>
              </p:cNvPr>
              <p:cNvSpPr txBox="1">
                <a:spLocks noRot="1" noChangeAspect="1" noMove="1" noResize="1" noEditPoints="1" noAdjustHandles="1" noChangeArrowheads="1" noChangeShapeType="1" noTextEdit="1"/>
              </p:cNvSpPr>
              <p:nvPr/>
            </p:nvSpPr>
            <p:spPr>
              <a:xfrm>
                <a:off x="8228390" y="3980917"/>
                <a:ext cx="335669" cy="336887"/>
              </a:xfrm>
              <a:prstGeom prst="rect">
                <a:avLst/>
              </a:prstGeom>
              <a:blipFill>
                <a:blip r:embed="rId4"/>
                <a:stretch>
                  <a:fillRect l="-9091" t="-3636" r="-10909" b="-1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Flowchart: Merge 85">
                <a:extLst>
                  <a:ext uri="{FF2B5EF4-FFF2-40B4-BE49-F238E27FC236}">
                    <a16:creationId xmlns:a16="http://schemas.microsoft.com/office/drawing/2014/main" id="{7FD3B204-9143-40F4-BF57-8801FF20CCEF}"/>
                  </a:ext>
                </a:extLst>
              </p:cNvPr>
              <p:cNvSpPr/>
              <p:nvPr/>
            </p:nvSpPr>
            <p:spPr>
              <a:xfrm>
                <a:off x="7476229" y="2444727"/>
                <a:ext cx="1491298" cy="426432"/>
              </a:xfrm>
              <a:prstGeom prst="flowChartMerg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𝐶𝐶</m:t>
                      </m:r>
                    </m:oMath>
                  </m:oMathPara>
                </a14:m>
                <a:endParaRPr lang="en-US" dirty="0">
                  <a:solidFill>
                    <a:schemeClr val="tx1"/>
                  </a:solidFill>
                </a:endParaRPr>
              </a:p>
            </p:txBody>
          </p:sp>
        </mc:Choice>
        <mc:Fallback xmlns="">
          <p:sp>
            <p:nvSpPr>
              <p:cNvPr id="86" name="Flowchart: Merge 85">
                <a:extLst>
                  <a:ext uri="{FF2B5EF4-FFF2-40B4-BE49-F238E27FC236}">
                    <a16:creationId xmlns:a16="http://schemas.microsoft.com/office/drawing/2014/main" id="{7FD3B204-9143-40F4-BF57-8801FF20CCEF}"/>
                  </a:ext>
                </a:extLst>
              </p:cNvPr>
              <p:cNvSpPr>
                <a:spLocks noRot="1" noChangeAspect="1" noMove="1" noResize="1" noEditPoints="1" noAdjustHandles="1" noChangeArrowheads="1" noChangeShapeType="1" noTextEdit="1"/>
              </p:cNvSpPr>
              <p:nvPr/>
            </p:nvSpPr>
            <p:spPr>
              <a:xfrm>
                <a:off x="7476229" y="2444727"/>
                <a:ext cx="1491298" cy="426432"/>
              </a:xfrm>
              <a:prstGeom prst="flowChartMerge">
                <a:avLst/>
              </a:prstGeom>
              <a:blipFill>
                <a:blip r:embed="rId5"/>
                <a:stretch>
                  <a:fillRect t="-138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68B8F1C6-B836-4B9D-91C3-30BAEAEBCB1C}"/>
                  </a:ext>
                </a:extLst>
              </p:cNvPr>
              <p:cNvSpPr/>
              <p:nvPr/>
            </p:nvSpPr>
            <p:spPr>
              <a:xfrm>
                <a:off x="4784788" y="3429001"/>
                <a:ext cx="793630" cy="38531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𝐷𝐴</m:t>
                      </m:r>
                      <m:r>
                        <a:rPr lang="en-US" b="0" i="1" dirty="0" smtClean="0">
                          <a:solidFill>
                            <a:schemeClr val="tx1"/>
                          </a:solidFill>
                          <a:latin typeface="Cambria Math" panose="02040503050406030204" pitchFamily="18" charset="0"/>
                        </a:rPr>
                        <m:t> 1</m:t>
                      </m:r>
                    </m:oMath>
                  </m:oMathPara>
                </a14:m>
                <a:endParaRPr lang="en-US" dirty="0">
                  <a:solidFill>
                    <a:schemeClr val="tx1"/>
                  </a:solidFill>
                </a:endParaRPr>
              </a:p>
            </p:txBody>
          </p:sp>
        </mc:Choice>
        <mc:Fallback xmlns="">
          <p:sp>
            <p:nvSpPr>
              <p:cNvPr id="87" name="Rectangle 86">
                <a:extLst>
                  <a:ext uri="{FF2B5EF4-FFF2-40B4-BE49-F238E27FC236}">
                    <a16:creationId xmlns:a16="http://schemas.microsoft.com/office/drawing/2014/main" id="{68B8F1C6-B836-4B9D-91C3-30BAEAEBCB1C}"/>
                  </a:ext>
                </a:extLst>
              </p:cNvPr>
              <p:cNvSpPr>
                <a:spLocks noRot="1" noChangeAspect="1" noMove="1" noResize="1" noEditPoints="1" noAdjustHandles="1" noChangeArrowheads="1" noChangeShapeType="1" noTextEdit="1"/>
              </p:cNvSpPr>
              <p:nvPr/>
            </p:nvSpPr>
            <p:spPr>
              <a:xfrm>
                <a:off x="4784788" y="3429001"/>
                <a:ext cx="793630" cy="385313"/>
              </a:xfrm>
              <a:prstGeom prst="rect">
                <a:avLst/>
              </a:prstGeom>
              <a:blipFill>
                <a:blip r:embed="rId6"/>
                <a:stretch>
                  <a:fillRect/>
                </a:stretch>
              </a:blipFill>
              <a:ln>
                <a:solidFill>
                  <a:schemeClr val="bg1">
                    <a:lumMod val="8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E9EE794E-2F1C-43AB-A646-59C2A50FBFEE}"/>
                  </a:ext>
                </a:extLst>
              </p:cNvPr>
              <p:cNvSpPr/>
              <p:nvPr/>
            </p:nvSpPr>
            <p:spPr>
              <a:xfrm>
                <a:off x="7825063" y="3429000"/>
                <a:ext cx="793630" cy="38531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𝐷𝐴</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𝑖</m:t>
                      </m:r>
                    </m:oMath>
                  </m:oMathPara>
                </a14:m>
                <a:endParaRPr lang="en-US" dirty="0">
                  <a:solidFill>
                    <a:schemeClr val="tx1"/>
                  </a:solidFill>
                </a:endParaRPr>
              </a:p>
            </p:txBody>
          </p:sp>
        </mc:Choice>
        <mc:Fallback xmlns="">
          <p:sp>
            <p:nvSpPr>
              <p:cNvPr id="88" name="Rectangle 87">
                <a:extLst>
                  <a:ext uri="{FF2B5EF4-FFF2-40B4-BE49-F238E27FC236}">
                    <a16:creationId xmlns:a16="http://schemas.microsoft.com/office/drawing/2014/main" id="{E9EE794E-2F1C-43AB-A646-59C2A50FBFEE}"/>
                  </a:ext>
                </a:extLst>
              </p:cNvPr>
              <p:cNvSpPr>
                <a:spLocks noRot="1" noChangeAspect="1" noMove="1" noResize="1" noEditPoints="1" noAdjustHandles="1" noChangeArrowheads="1" noChangeShapeType="1" noTextEdit="1"/>
              </p:cNvSpPr>
              <p:nvPr/>
            </p:nvSpPr>
            <p:spPr>
              <a:xfrm>
                <a:off x="7825063" y="3429000"/>
                <a:ext cx="793630" cy="385313"/>
              </a:xfrm>
              <a:prstGeom prst="rect">
                <a:avLst/>
              </a:prstGeom>
              <a:blipFill>
                <a:blip r:embed="rId7"/>
                <a:stretch>
                  <a:fillRect/>
                </a:stretch>
              </a:blipFill>
              <a:ln>
                <a:solidFill>
                  <a:schemeClr val="bg1">
                    <a:lumMod val="8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97B0A419-6FC1-4904-9A40-C527B035972C}"/>
                  </a:ext>
                </a:extLst>
              </p:cNvPr>
              <p:cNvSpPr/>
              <p:nvPr/>
            </p:nvSpPr>
            <p:spPr>
              <a:xfrm>
                <a:off x="10565388" y="3428999"/>
                <a:ext cx="793630" cy="38531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𝐷𝐴</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𝑁</m:t>
                      </m:r>
                    </m:oMath>
                  </m:oMathPara>
                </a14:m>
                <a:endParaRPr lang="en-US" dirty="0">
                  <a:solidFill>
                    <a:schemeClr val="tx1"/>
                  </a:solidFill>
                </a:endParaRPr>
              </a:p>
            </p:txBody>
          </p:sp>
        </mc:Choice>
        <mc:Fallback xmlns="">
          <p:sp>
            <p:nvSpPr>
              <p:cNvPr id="89" name="Rectangle 88">
                <a:extLst>
                  <a:ext uri="{FF2B5EF4-FFF2-40B4-BE49-F238E27FC236}">
                    <a16:creationId xmlns:a16="http://schemas.microsoft.com/office/drawing/2014/main" id="{97B0A419-6FC1-4904-9A40-C527B035972C}"/>
                  </a:ext>
                </a:extLst>
              </p:cNvPr>
              <p:cNvSpPr>
                <a:spLocks noRot="1" noChangeAspect="1" noMove="1" noResize="1" noEditPoints="1" noAdjustHandles="1" noChangeArrowheads="1" noChangeShapeType="1" noTextEdit="1"/>
              </p:cNvSpPr>
              <p:nvPr/>
            </p:nvSpPr>
            <p:spPr>
              <a:xfrm>
                <a:off x="10565388" y="3428999"/>
                <a:ext cx="793630" cy="385313"/>
              </a:xfrm>
              <a:prstGeom prst="rect">
                <a:avLst/>
              </a:prstGeom>
              <a:blipFill>
                <a:blip r:embed="rId8"/>
                <a:stretch>
                  <a:fillRect/>
                </a:stretch>
              </a:blipFill>
              <a:ln>
                <a:solidFill>
                  <a:schemeClr val="bg1">
                    <a:lumMod val="8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Oval 89">
                <a:extLst>
                  <a:ext uri="{FF2B5EF4-FFF2-40B4-BE49-F238E27FC236}">
                    <a16:creationId xmlns:a16="http://schemas.microsoft.com/office/drawing/2014/main" id="{2166C627-39FD-49CD-84DD-C5ACF88AAB56}"/>
                  </a:ext>
                </a:extLst>
              </p:cNvPr>
              <p:cNvSpPr/>
              <p:nvPr/>
            </p:nvSpPr>
            <p:spPr>
              <a:xfrm>
                <a:off x="5710690" y="4429665"/>
                <a:ext cx="684362" cy="373811"/>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𝑆𝑀</m:t>
                      </m:r>
                      <m:r>
                        <a:rPr lang="en-US" b="0" i="1" smtClean="0">
                          <a:solidFill>
                            <a:schemeClr val="tx1"/>
                          </a:solidFill>
                          <a:latin typeface="Cambria Math" panose="02040503050406030204" pitchFamily="18" charset="0"/>
                        </a:rPr>
                        <m:t> 1</m:t>
                      </m:r>
                    </m:oMath>
                  </m:oMathPara>
                </a14:m>
                <a:endParaRPr lang="en-US" dirty="0"/>
              </a:p>
            </p:txBody>
          </p:sp>
        </mc:Choice>
        <mc:Fallback xmlns="">
          <p:sp>
            <p:nvSpPr>
              <p:cNvPr id="90" name="Oval 89">
                <a:extLst>
                  <a:ext uri="{FF2B5EF4-FFF2-40B4-BE49-F238E27FC236}">
                    <a16:creationId xmlns:a16="http://schemas.microsoft.com/office/drawing/2014/main" id="{2166C627-39FD-49CD-84DD-C5ACF88AAB56}"/>
                  </a:ext>
                </a:extLst>
              </p:cNvPr>
              <p:cNvSpPr>
                <a:spLocks noRot="1" noChangeAspect="1" noMove="1" noResize="1" noEditPoints="1" noAdjustHandles="1" noChangeArrowheads="1" noChangeShapeType="1" noTextEdit="1"/>
              </p:cNvSpPr>
              <p:nvPr/>
            </p:nvSpPr>
            <p:spPr>
              <a:xfrm>
                <a:off x="5710690" y="4429665"/>
                <a:ext cx="684362" cy="373811"/>
              </a:xfrm>
              <a:prstGeom prst="ellipse">
                <a:avLst/>
              </a:prstGeom>
              <a:blipFill>
                <a:blip r:embed="rId9"/>
                <a:stretch>
                  <a:fillRect l="-2632"/>
                </a:stretch>
              </a:blipFill>
              <a:ln>
                <a:solidFill>
                  <a:schemeClr val="accent5">
                    <a:lumMod val="40000"/>
                    <a:lumOff val="6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Oval 90">
                <a:extLst>
                  <a:ext uri="{FF2B5EF4-FFF2-40B4-BE49-F238E27FC236}">
                    <a16:creationId xmlns:a16="http://schemas.microsoft.com/office/drawing/2014/main" id="{B2C6B88A-1E2E-45E9-8C7B-74ACB1FF972E}"/>
                  </a:ext>
                </a:extLst>
              </p:cNvPr>
              <p:cNvSpPr/>
              <p:nvPr/>
            </p:nvSpPr>
            <p:spPr>
              <a:xfrm>
                <a:off x="7879697" y="4429664"/>
                <a:ext cx="684362" cy="373811"/>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𝑆𝑀</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𝑗</m:t>
                      </m:r>
                    </m:oMath>
                  </m:oMathPara>
                </a14:m>
                <a:endParaRPr lang="en-US" dirty="0"/>
              </a:p>
            </p:txBody>
          </p:sp>
        </mc:Choice>
        <mc:Fallback xmlns="">
          <p:sp>
            <p:nvSpPr>
              <p:cNvPr id="91" name="Oval 90">
                <a:extLst>
                  <a:ext uri="{FF2B5EF4-FFF2-40B4-BE49-F238E27FC236}">
                    <a16:creationId xmlns:a16="http://schemas.microsoft.com/office/drawing/2014/main" id="{B2C6B88A-1E2E-45E9-8C7B-74ACB1FF972E}"/>
                  </a:ext>
                </a:extLst>
              </p:cNvPr>
              <p:cNvSpPr>
                <a:spLocks noRot="1" noChangeAspect="1" noMove="1" noResize="1" noEditPoints="1" noAdjustHandles="1" noChangeArrowheads="1" noChangeShapeType="1" noTextEdit="1"/>
              </p:cNvSpPr>
              <p:nvPr/>
            </p:nvSpPr>
            <p:spPr>
              <a:xfrm>
                <a:off x="7879697" y="4429664"/>
                <a:ext cx="684362" cy="373811"/>
              </a:xfrm>
              <a:prstGeom prst="ellipse">
                <a:avLst/>
              </a:prstGeom>
              <a:blipFill>
                <a:blip r:embed="rId10"/>
                <a:stretch>
                  <a:fillRect b="-12698"/>
                </a:stretch>
              </a:blipFill>
              <a:ln>
                <a:solidFill>
                  <a:schemeClr val="accent5">
                    <a:lumMod val="40000"/>
                    <a:lumOff val="6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Oval 91">
                <a:extLst>
                  <a:ext uri="{FF2B5EF4-FFF2-40B4-BE49-F238E27FC236}">
                    <a16:creationId xmlns:a16="http://schemas.microsoft.com/office/drawing/2014/main" id="{BC87910D-795B-453D-9046-A1B262875BF1}"/>
                  </a:ext>
                </a:extLst>
              </p:cNvPr>
              <p:cNvSpPr/>
              <p:nvPr/>
            </p:nvSpPr>
            <p:spPr>
              <a:xfrm>
                <a:off x="9795663" y="4432538"/>
                <a:ext cx="684362" cy="373811"/>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𝑆𝑀</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𝐽</m:t>
                      </m:r>
                    </m:oMath>
                  </m:oMathPara>
                </a14:m>
                <a:endParaRPr lang="en-US" dirty="0"/>
              </a:p>
            </p:txBody>
          </p:sp>
        </mc:Choice>
        <mc:Fallback xmlns="">
          <p:sp>
            <p:nvSpPr>
              <p:cNvPr id="92" name="Oval 91">
                <a:extLst>
                  <a:ext uri="{FF2B5EF4-FFF2-40B4-BE49-F238E27FC236}">
                    <a16:creationId xmlns:a16="http://schemas.microsoft.com/office/drawing/2014/main" id="{BC87910D-795B-453D-9046-A1B262875BF1}"/>
                  </a:ext>
                </a:extLst>
              </p:cNvPr>
              <p:cNvSpPr>
                <a:spLocks noRot="1" noChangeAspect="1" noMove="1" noResize="1" noEditPoints="1" noAdjustHandles="1" noChangeArrowheads="1" noChangeShapeType="1" noTextEdit="1"/>
              </p:cNvSpPr>
              <p:nvPr/>
            </p:nvSpPr>
            <p:spPr>
              <a:xfrm>
                <a:off x="9795663" y="4432538"/>
                <a:ext cx="684362" cy="373811"/>
              </a:xfrm>
              <a:prstGeom prst="ellipse">
                <a:avLst/>
              </a:prstGeom>
              <a:blipFill>
                <a:blip r:embed="rId11"/>
                <a:stretch>
                  <a:fillRect b="-9524"/>
                </a:stretch>
              </a:blipFill>
              <a:ln>
                <a:solidFill>
                  <a:schemeClr val="accent5">
                    <a:lumMod val="40000"/>
                    <a:lumOff val="6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Flowchart: Decision 92">
                <a:extLst>
                  <a:ext uri="{FF2B5EF4-FFF2-40B4-BE49-F238E27FC236}">
                    <a16:creationId xmlns:a16="http://schemas.microsoft.com/office/drawing/2014/main" id="{4B4A247C-148C-4224-B086-C91D0B23EB39}"/>
                  </a:ext>
                </a:extLst>
              </p:cNvPr>
              <p:cNvSpPr/>
              <p:nvPr/>
            </p:nvSpPr>
            <p:spPr>
              <a:xfrm>
                <a:off x="6757361" y="5206042"/>
                <a:ext cx="718867" cy="368061"/>
              </a:xfrm>
              <a:prstGeom prst="flowChartDecision">
                <a:avLst/>
              </a:prstGeom>
              <a:solidFill>
                <a:srgbClr val="98EE96"/>
              </a:solidFill>
              <a:ln>
                <a:solidFill>
                  <a:srgbClr val="98E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𝑆𝐴</m:t>
                      </m:r>
                      <m:r>
                        <a:rPr lang="en-US" sz="1400" b="0" i="1" smtClean="0">
                          <a:solidFill>
                            <a:schemeClr val="tx1"/>
                          </a:solidFill>
                          <a:latin typeface="Cambria Math" panose="02040503050406030204" pitchFamily="18" charset="0"/>
                        </a:rPr>
                        <m:t> 1</m:t>
                      </m:r>
                    </m:oMath>
                  </m:oMathPara>
                </a14:m>
                <a:endParaRPr lang="en-US" dirty="0"/>
              </a:p>
            </p:txBody>
          </p:sp>
        </mc:Choice>
        <mc:Fallback xmlns="">
          <p:sp>
            <p:nvSpPr>
              <p:cNvPr id="93" name="Flowchart: Decision 92">
                <a:extLst>
                  <a:ext uri="{FF2B5EF4-FFF2-40B4-BE49-F238E27FC236}">
                    <a16:creationId xmlns:a16="http://schemas.microsoft.com/office/drawing/2014/main" id="{4B4A247C-148C-4224-B086-C91D0B23EB39}"/>
                  </a:ext>
                </a:extLst>
              </p:cNvPr>
              <p:cNvSpPr>
                <a:spLocks noRot="1" noChangeAspect="1" noMove="1" noResize="1" noEditPoints="1" noAdjustHandles="1" noChangeArrowheads="1" noChangeShapeType="1" noTextEdit="1"/>
              </p:cNvSpPr>
              <p:nvPr/>
            </p:nvSpPr>
            <p:spPr>
              <a:xfrm>
                <a:off x="6757361" y="5206042"/>
                <a:ext cx="718867" cy="368061"/>
              </a:xfrm>
              <a:prstGeom prst="flowChartDecision">
                <a:avLst/>
              </a:prstGeom>
              <a:blipFill>
                <a:blip r:embed="rId12"/>
                <a:stretch>
                  <a:fillRect/>
                </a:stretch>
              </a:blipFill>
              <a:ln>
                <a:solidFill>
                  <a:srgbClr val="98EE96"/>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Flowchart: Decision 93">
                <a:extLst>
                  <a:ext uri="{FF2B5EF4-FFF2-40B4-BE49-F238E27FC236}">
                    <a16:creationId xmlns:a16="http://schemas.microsoft.com/office/drawing/2014/main" id="{01F25249-1130-4B01-9756-404727A099CA}"/>
                  </a:ext>
                </a:extLst>
              </p:cNvPr>
              <p:cNvSpPr/>
              <p:nvPr/>
            </p:nvSpPr>
            <p:spPr>
              <a:xfrm>
                <a:off x="7862445" y="5206041"/>
                <a:ext cx="718867" cy="368061"/>
              </a:xfrm>
              <a:prstGeom prst="flowChartDecision">
                <a:avLst/>
              </a:prstGeom>
              <a:solidFill>
                <a:srgbClr val="98EE96"/>
              </a:solidFill>
              <a:ln>
                <a:solidFill>
                  <a:srgbClr val="98E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𝑆𝐴</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𝑘</m:t>
                      </m:r>
                    </m:oMath>
                  </m:oMathPara>
                </a14:m>
                <a:endParaRPr lang="en-US" dirty="0"/>
              </a:p>
            </p:txBody>
          </p:sp>
        </mc:Choice>
        <mc:Fallback xmlns="">
          <p:sp>
            <p:nvSpPr>
              <p:cNvPr id="94" name="Flowchart: Decision 93">
                <a:extLst>
                  <a:ext uri="{FF2B5EF4-FFF2-40B4-BE49-F238E27FC236}">
                    <a16:creationId xmlns:a16="http://schemas.microsoft.com/office/drawing/2014/main" id="{01F25249-1130-4B01-9756-404727A099CA}"/>
                  </a:ext>
                </a:extLst>
              </p:cNvPr>
              <p:cNvSpPr>
                <a:spLocks noRot="1" noChangeAspect="1" noMove="1" noResize="1" noEditPoints="1" noAdjustHandles="1" noChangeArrowheads="1" noChangeShapeType="1" noTextEdit="1"/>
              </p:cNvSpPr>
              <p:nvPr/>
            </p:nvSpPr>
            <p:spPr>
              <a:xfrm>
                <a:off x="7862445" y="5206041"/>
                <a:ext cx="718867" cy="368061"/>
              </a:xfrm>
              <a:prstGeom prst="flowChartDecision">
                <a:avLst/>
              </a:prstGeom>
              <a:blipFill>
                <a:blip r:embed="rId13"/>
                <a:stretch>
                  <a:fillRect/>
                </a:stretch>
              </a:blipFill>
              <a:ln>
                <a:solidFill>
                  <a:srgbClr val="98EE96"/>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Flowchart: Decision 94">
                <a:extLst>
                  <a:ext uri="{FF2B5EF4-FFF2-40B4-BE49-F238E27FC236}">
                    <a16:creationId xmlns:a16="http://schemas.microsoft.com/office/drawing/2014/main" id="{71CB4114-B905-4B5D-B58F-3A31D907E53B}"/>
                  </a:ext>
                </a:extLst>
              </p:cNvPr>
              <p:cNvSpPr/>
              <p:nvPr/>
            </p:nvSpPr>
            <p:spPr>
              <a:xfrm>
                <a:off x="8924526" y="5206040"/>
                <a:ext cx="718867" cy="368061"/>
              </a:xfrm>
              <a:prstGeom prst="flowChartDecision">
                <a:avLst/>
              </a:prstGeom>
              <a:solidFill>
                <a:srgbClr val="98EE96"/>
              </a:solidFill>
              <a:ln>
                <a:solidFill>
                  <a:srgbClr val="98E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𝑆𝐴</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𝐾</m:t>
                      </m:r>
                    </m:oMath>
                  </m:oMathPara>
                </a14:m>
                <a:endParaRPr lang="en-US" dirty="0"/>
              </a:p>
            </p:txBody>
          </p:sp>
        </mc:Choice>
        <mc:Fallback xmlns="">
          <p:sp>
            <p:nvSpPr>
              <p:cNvPr id="95" name="Flowchart: Decision 94">
                <a:extLst>
                  <a:ext uri="{FF2B5EF4-FFF2-40B4-BE49-F238E27FC236}">
                    <a16:creationId xmlns:a16="http://schemas.microsoft.com/office/drawing/2014/main" id="{71CB4114-B905-4B5D-B58F-3A31D907E53B}"/>
                  </a:ext>
                </a:extLst>
              </p:cNvPr>
              <p:cNvSpPr>
                <a:spLocks noRot="1" noChangeAspect="1" noMove="1" noResize="1" noEditPoints="1" noAdjustHandles="1" noChangeArrowheads="1" noChangeShapeType="1" noTextEdit="1"/>
              </p:cNvSpPr>
              <p:nvPr/>
            </p:nvSpPr>
            <p:spPr>
              <a:xfrm>
                <a:off x="8924526" y="5206040"/>
                <a:ext cx="718867" cy="368061"/>
              </a:xfrm>
              <a:prstGeom prst="flowChartDecision">
                <a:avLst/>
              </a:prstGeom>
              <a:blipFill>
                <a:blip r:embed="rId14"/>
                <a:stretch>
                  <a:fillRect/>
                </a:stretch>
              </a:blipFill>
              <a:ln>
                <a:solidFill>
                  <a:srgbClr val="98EE96"/>
                </a:solidFill>
              </a:ln>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079AFFB1-20D9-4A28-983B-D312EB1733D1}"/>
              </a:ext>
            </a:extLst>
          </p:cNvPr>
          <p:cNvCxnSpPr>
            <a:stCxn id="93" idx="0"/>
            <a:endCxn id="91" idx="3"/>
          </p:cNvCxnSpPr>
          <p:nvPr/>
        </p:nvCxnSpPr>
        <p:spPr>
          <a:xfrm flipV="1">
            <a:off x="7116795" y="4748732"/>
            <a:ext cx="863124" cy="457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C8CDD098-263C-4E89-A048-0C20CA03FF66}"/>
              </a:ext>
            </a:extLst>
          </p:cNvPr>
          <p:cNvCxnSpPr>
            <a:cxnSpLocks/>
            <a:stCxn id="94" idx="0"/>
            <a:endCxn id="91" idx="4"/>
          </p:cNvCxnSpPr>
          <p:nvPr/>
        </p:nvCxnSpPr>
        <p:spPr>
          <a:xfrm flipH="1" flipV="1">
            <a:off x="8221878" y="4803475"/>
            <a:ext cx="1" cy="402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E922BFF5-DED5-4ED0-88A4-99EA18C5BCB3}"/>
              </a:ext>
            </a:extLst>
          </p:cNvPr>
          <p:cNvCxnSpPr>
            <a:stCxn id="95" idx="0"/>
            <a:endCxn id="91" idx="5"/>
          </p:cNvCxnSpPr>
          <p:nvPr/>
        </p:nvCxnSpPr>
        <p:spPr>
          <a:xfrm flipH="1" flipV="1">
            <a:off x="8463837" y="4748732"/>
            <a:ext cx="820123" cy="457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5152CAC3-6126-4E23-B75D-303E3CBAE495}"/>
              </a:ext>
            </a:extLst>
          </p:cNvPr>
          <p:cNvCxnSpPr>
            <a:stCxn id="90" idx="7"/>
          </p:cNvCxnSpPr>
          <p:nvPr/>
        </p:nvCxnSpPr>
        <p:spPr>
          <a:xfrm flipV="1">
            <a:off x="6294830" y="3809945"/>
            <a:ext cx="1540832" cy="674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225D3D9E-363D-4825-8D88-B98967F7BE39}"/>
              </a:ext>
            </a:extLst>
          </p:cNvPr>
          <p:cNvCxnSpPr>
            <a:stCxn id="91" idx="0"/>
            <a:endCxn id="88" idx="2"/>
          </p:cNvCxnSpPr>
          <p:nvPr/>
        </p:nvCxnSpPr>
        <p:spPr>
          <a:xfrm flipV="1">
            <a:off x="8221878" y="3814313"/>
            <a:ext cx="0" cy="615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10187D4C-5DB9-48CF-839C-E8124F4F3FC4}"/>
              </a:ext>
            </a:extLst>
          </p:cNvPr>
          <p:cNvCxnSpPr>
            <a:stCxn id="92" idx="1"/>
          </p:cNvCxnSpPr>
          <p:nvPr/>
        </p:nvCxnSpPr>
        <p:spPr>
          <a:xfrm flipH="1" flipV="1">
            <a:off x="8564059" y="3809945"/>
            <a:ext cx="1331826" cy="677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49E6A164-61CC-4555-A3AD-B95ABEDB20E9}"/>
              </a:ext>
            </a:extLst>
          </p:cNvPr>
          <p:cNvCxnSpPr>
            <a:endCxn id="86" idx="1"/>
          </p:cNvCxnSpPr>
          <p:nvPr/>
        </p:nvCxnSpPr>
        <p:spPr>
          <a:xfrm flipV="1">
            <a:off x="5536188" y="2657943"/>
            <a:ext cx="2312866" cy="771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9DE48926-37AA-4AA6-9E84-23A418F6CF82}"/>
              </a:ext>
            </a:extLst>
          </p:cNvPr>
          <p:cNvCxnSpPr>
            <a:stCxn id="88" idx="0"/>
            <a:endCxn id="86" idx="2"/>
          </p:cNvCxnSpPr>
          <p:nvPr/>
        </p:nvCxnSpPr>
        <p:spPr>
          <a:xfrm flipV="1">
            <a:off x="8221878" y="2871159"/>
            <a:ext cx="0" cy="5578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A05B55FF-A7CB-44E5-BEE0-8A6430FE83D6}"/>
              </a:ext>
            </a:extLst>
          </p:cNvPr>
          <p:cNvCxnSpPr>
            <a:endCxn id="86" idx="3"/>
          </p:cNvCxnSpPr>
          <p:nvPr/>
        </p:nvCxnSpPr>
        <p:spPr>
          <a:xfrm flipH="1" flipV="1">
            <a:off x="8594703" y="2657943"/>
            <a:ext cx="1970685" cy="771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172FF524-D69B-4937-A73F-7E6C665BFBAE}"/>
                  </a:ext>
                </a:extLst>
              </p:cNvPr>
              <p:cNvSpPr txBox="1"/>
              <p:nvPr/>
            </p:nvSpPr>
            <p:spPr>
              <a:xfrm>
                <a:off x="6556222" y="3865232"/>
                <a:ext cx="45719" cy="317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𝑦</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m:t>
                          </m:r>
                          <m:r>
                            <a:rPr lang="en-US" sz="1400" b="0" i="1" smtClean="0">
                              <a:latin typeface="Cambria Math" panose="02040503050406030204" pitchFamily="18" charset="0"/>
                            </a:rPr>
                            <m:t>1</m:t>
                          </m:r>
                        </m:sup>
                      </m:sSubSup>
                    </m:oMath>
                  </m:oMathPara>
                </a14:m>
                <a:endParaRPr lang="en-US" sz="1400" dirty="0"/>
              </a:p>
            </p:txBody>
          </p:sp>
        </mc:Choice>
        <mc:Fallback xmlns="">
          <p:sp>
            <p:nvSpPr>
              <p:cNvPr id="105" name="TextBox 104">
                <a:extLst>
                  <a:ext uri="{FF2B5EF4-FFF2-40B4-BE49-F238E27FC236}">
                    <a16:creationId xmlns:a16="http://schemas.microsoft.com/office/drawing/2014/main" id="{172FF524-D69B-4937-A73F-7E6C665BFBAE}"/>
                  </a:ext>
                </a:extLst>
              </p:cNvPr>
              <p:cNvSpPr txBox="1">
                <a:spLocks noRot="1" noChangeAspect="1" noMove="1" noResize="1" noEditPoints="1" noAdjustHandles="1" noChangeArrowheads="1" noChangeShapeType="1" noTextEdit="1"/>
              </p:cNvSpPr>
              <p:nvPr/>
            </p:nvSpPr>
            <p:spPr>
              <a:xfrm>
                <a:off x="6556222" y="3865232"/>
                <a:ext cx="45719" cy="317972"/>
              </a:xfrm>
              <a:prstGeom prst="rect">
                <a:avLst/>
              </a:prstGeom>
              <a:blipFill>
                <a:blip r:embed="rId15"/>
                <a:stretch>
                  <a:fillRect l="-75000" r="-512500"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AD61F758-25F6-4EE2-A75B-E9A234834B29}"/>
                  </a:ext>
                </a:extLst>
              </p:cNvPr>
              <p:cNvSpPr txBox="1"/>
              <p:nvPr/>
            </p:nvSpPr>
            <p:spPr>
              <a:xfrm>
                <a:off x="7879697" y="3949365"/>
                <a:ext cx="45719" cy="354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𝑦</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𝑖𝑗</m:t>
                          </m:r>
                        </m:sup>
                      </m:sSubSup>
                    </m:oMath>
                  </m:oMathPara>
                </a14:m>
                <a:endParaRPr lang="en-US" sz="1400" dirty="0"/>
              </a:p>
            </p:txBody>
          </p:sp>
        </mc:Choice>
        <mc:Fallback xmlns="">
          <p:sp>
            <p:nvSpPr>
              <p:cNvPr id="106" name="TextBox 105">
                <a:extLst>
                  <a:ext uri="{FF2B5EF4-FFF2-40B4-BE49-F238E27FC236}">
                    <a16:creationId xmlns:a16="http://schemas.microsoft.com/office/drawing/2014/main" id="{AD61F758-25F6-4EE2-A75B-E9A234834B29}"/>
                  </a:ext>
                </a:extLst>
              </p:cNvPr>
              <p:cNvSpPr txBox="1">
                <a:spLocks noRot="1" noChangeAspect="1" noMove="1" noResize="1" noEditPoints="1" noAdjustHandles="1" noChangeArrowheads="1" noChangeShapeType="1" noTextEdit="1"/>
              </p:cNvSpPr>
              <p:nvPr/>
            </p:nvSpPr>
            <p:spPr>
              <a:xfrm>
                <a:off x="7879697" y="3949365"/>
                <a:ext cx="45719" cy="354328"/>
              </a:xfrm>
              <a:prstGeom prst="rect">
                <a:avLst/>
              </a:prstGeom>
              <a:blipFill>
                <a:blip r:embed="rId16"/>
                <a:stretch>
                  <a:fillRect l="-100000" r="-57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36AD406D-DDCF-421F-964C-F9B365B5C308}"/>
                  </a:ext>
                </a:extLst>
              </p:cNvPr>
              <p:cNvSpPr txBox="1"/>
              <p:nvPr/>
            </p:nvSpPr>
            <p:spPr>
              <a:xfrm>
                <a:off x="8727347" y="3951908"/>
                <a:ext cx="45719" cy="3510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𝑦</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𝑖𝐽</m:t>
                          </m:r>
                        </m:sup>
                      </m:sSubSup>
                    </m:oMath>
                  </m:oMathPara>
                </a14:m>
                <a:endParaRPr lang="en-US" sz="1400" dirty="0"/>
              </a:p>
            </p:txBody>
          </p:sp>
        </mc:Choice>
        <mc:Fallback xmlns="">
          <p:sp>
            <p:nvSpPr>
              <p:cNvPr id="107" name="TextBox 106">
                <a:extLst>
                  <a:ext uri="{FF2B5EF4-FFF2-40B4-BE49-F238E27FC236}">
                    <a16:creationId xmlns:a16="http://schemas.microsoft.com/office/drawing/2014/main" id="{36AD406D-DDCF-421F-964C-F9B365B5C308}"/>
                  </a:ext>
                </a:extLst>
              </p:cNvPr>
              <p:cNvSpPr txBox="1">
                <a:spLocks noRot="1" noChangeAspect="1" noMove="1" noResize="1" noEditPoints="1" noAdjustHandles="1" noChangeArrowheads="1" noChangeShapeType="1" noTextEdit="1"/>
              </p:cNvSpPr>
              <p:nvPr/>
            </p:nvSpPr>
            <p:spPr>
              <a:xfrm>
                <a:off x="8727347" y="3951908"/>
                <a:ext cx="45719" cy="351058"/>
              </a:xfrm>
              <a:prstGeom prst="rect">
                <a:avLst/>
              </a:prstGeom>
              <a:blipFill>
                <a:blip r:embed="rId17"/>
                <a:stretch>
                  <a:fillRect l="-100000" r="-58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56FA53D6-F006-48EC-8988-13C2A30BA2F1}"/>
                  </a:ext>
                </a:extLst>
              </p:cNvPr>
              <p:cNvSpPr txBox="1"/>
              <p:nvPr/>
            </p:nvSpPr>
            <p:spPr>
              <a:xfrm>
                <a:off x="7218176" y="4713530"/>
                <a:ext cx="45719" cy="354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𝑥</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𝑖𝑗</m:t>
                          </m:r>
                          <m:r>
                            <a:rPr lang="en-US" sz="1400" b="0" i="1" smtClean="0">
                              <a:latin typeface="Cambria Math" panose="02040503050406030204" pitchFamily="18" charset="0"/>
                            </a:rPr>
                            <m:t>1</m:t>
                          </m:r>
                        </m:sup>
                      </m:sSubSup>
                    </m:oMath>
                  </m:oMathPara>
                </a14:m>
                <a:endParaRPr lang="en-US" sz="1400" dirty="0"/>
              </a:p>
            </p:txBody>
          </p:sp>
        </mc:Choice>
        <mc:Fallback xmlns="">
          <p:sp>
            <p:nvSpPr>
              <p:cNvPr id="108" name="TextBox 107">
                <a:extLst>
                  <a:ext uri="{FF2B5EF4-FFF2-40B4-BE49-F238E27FC236}">
                    <a16:creationId xmlns:a16="http://schemas.microsoft.com/office/drawing/2014/main" id="{56FA53D6-F006-48EC-8988-13C2A30BA2F1}"/>
                  </a:ext>
                </a:extLst>
              </p:cNvPr>
              <p:cNvSpPr txBox="1">
                <a:spLocks noRot="1" noChangeAspect="1" noMove="1" noResize="1" noEditPoints="1" noAdjustHandles="1" noChangeArrowheads="1" noChangeShapeType="1" noTextEdit="1"/>
              </p:cNvSpPr>
              <p:nvPr/>
            </p:nvSpPr>
            <p:spPr>
              <a:xfrm>
                <a:off x="7218176" y="4713530"/>
                <a:ext cx="45719" cy="354328"/>
              </a:xfrm>
              <a:prstGeom prst="rect">
                <a:avLst/>
              </a:prstGeom>
              <a:blipFill>
                <a:blip r:embed="rId18"/>
                <a:stretch>
                  <a:fillRect l="-50000" r="-6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DDA55032-EED1-43C2-BD29-13DC07137E3B}"/>
                  </a:ext>
                </a:extLst>
              </p:cNvPr>
              <p:cNvSpPr txBox="1"/>
              <p:nvPr/>
            </p:nvSpPr>
            <p:spPr>
              <a:xfrm>
                <a:off x="6255699" y="2840542"/>
                <a:ext cx="45719" cy="317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𝑧</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1</m:t>
                          </m:r>
                        </m:sup>
                      </m:sSubSup>
                    </m:oMath>
                  </m:oMathPara>
                </a14:m>
                <a:endParaRPr lang="en-US" sz="1400" dirty="0"/>
              </a:p>
            </p:txBody>
          </p:sp>
        </mc:Choice>
        <mc:Fallback xmlns="">
          <p:sp>
            <p:nvSpPr>
              <p:cNvPr id="109" name="TextBox 108">
                <a:extLst>
                  <a:ext uri="{FF2B5EF4-FFF2-40B4-BE49-F238E27FC236}">
                    <a16:creationId xmlns:a16="http://schemas.microsoft.com/office/drawing/2014/main" id="{DDA55032-EED1-43C2-BD29-13DC07137E3B}"/>
                  </a:ext>
                </a:extLst>
              </p:cNvPr>
              <p:cNvSpPr txBox="1">
                <a:spLocks noRot="1" noChangeAspect="1" noMove="1" noResize="1" noEditPoints="1" noAdjustHandles="1" noChangeArrowheads="1" noChangeShapeType="1" noTextEdit="1"/>
              </p:cNvSpPr>
              <p:nvPr/>
            </p:nvSpPr>
            <p:spPr>
              <a:xfrm>
                <a:off x="6255699" y="2840542"/>
                <a:ext cx="45719" cy="317972"/>
              </a:xfrm>
              <a:prstGeom prst="rect">
                <a:avLst/>
              </a:prstGeom>
              <a:blipFill>
                <a:blip r:embed="rId19"/>
                <a:stretch>
                  <a:fillRect l="-50000" r="-36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C9615FC-AB40-4F02-8834-09554898C7C6}"/>
                  </a:ext>
                </a:extLst>
              </p:cNvPr>
              <p:cNvSpPr txBox="1"/>
              <p:nvPr/>
            </p:nvSpPr>
            <p:spPr>
              <a:xfrm>
                <a:off x="8501664" y="4887762"/>
                <a:ext cx="45719" cy="354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𝑥</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𝑖𝑗𝐾</m:t>
                          </m:r>
                        </m:sup>
                      </m:sSubSup>
                    </m:oMath>
                  </m:oMathPara>
                </a14:m>
                <a:endParaRPr lang="en-US" sz="1400" dirty="0"/>
              </a:p>
            </p:txBody>
          </p:sp>
        </mc:Choice>
        <mc:Fallback xmlns="">
          <p:sp>
            <p:nvSpPr>
              <p:cNvPr id="110" name="TextBox 109">
                <a:extLst>
                  <a:ext uri="{FF2B5EF4-FFF2-40B4-BE49-F238E27FC236}">
                    <a16:creationId xmlns:a16="http://schemas.microsoft.com/office/drawing/2014/main" id="{9C9615FC-AB40-4F02-8834-09554898C7C6}"/>
                  </a:ext>
                </a:extLst>
              </p:cNvPr>
              <p:cNvSpPr txBox="1">
                <a:spLocks noRot="1" noChangeAspect="1" noMove="1" noResize="1" noEditPoints="1" noAdjustHandles="1" noChangeArrowheads="1" noChangeShapeType="1" noTextEdit="1"/>
              </p:cNvSpPr>
              <p:nvPr/>
            </p:nvSpPr>
            <p:spPr>
              <a:xfrm>
                <a:off x="8501664" y="4887762"/>
                <a:ext cx="45719" cy="354328"/>
              </a:xfrm>
              <a:prstGeom prst="rect">
                <a:avLst/>
              </a:prstGeom>
              <a:blipFill>
                <a:blip r:embed="rId20"/>
                <a:stretch>
                  <a:fillRect l="-57143" r="-78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F1C8AE2D-0C34-4980-AFDE-DF0F61B16301}"/>
                  </a:ext>
                </a:extLst>
              </p:cNvPr>
              <p:cNvSpPr txBox="1"/>
              <p:nvPr/>
            </p:nvSpPr>
            <p:spPr>
              <a:xfrm>
                <a:off x="7965418" y="2860862"/>
                <a:ext cx="45719" cy="317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𝑧</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m:t>
                          </m:r>
                        </m:sup>
                      </m:sSubSup>
                    </m:oMath>
                  </m:oMathPara>
                </a14:m>
                <a:endParaRPr lang="en-US" sz="1400" dirty="0"/>
              </a:p>
            </p:txBody>
          </p:sp>
        </mc:Choice>
        <mc:Fallback xmlns="">
          <p:sp>
            <p:nvSpPr>
              <p:cNvPr id="111" name="TextBox 110">
                <a:extLst>
                  <a:ext uri="{FF2B5EF4-FFF2-40B4-BE49-F238E27FC236}">
                    <a16:creationId xmlns:a16="http://schemas.microsoft.com/office/drawing/2014/main" id="{F1C8AE2D-0C34-4980-AFDE-DF0F61B16301}"/>
                  </a:ext>
                </a:extLst>
              </p:cNvPr>
              <p:cNvSpPr txBox="1">
                <a:spLocks noRot="1" noChangeAspect="1" noMove="1" noResize="1" noEditPoints="1" noAdjustHandles="1" noChangeArrowheads="1" noChangeShapeType="1" noTextEdit="1"/>
              </p:cNvSpPr>
              <p:nvPr/>
            </p:nvSpPr>
            <p:spPr>
              <a:xfrm>
                <a:off x="7965418" y="2860862"/>
                <a:ext cx="45719" cy="317972"/>
              </a:xfrm>
              <a:prstGeom prst="rect">
                <a:avLst/>
              </a:prstGeom>
              <a:blipFill>
                <a:blip r:embed="rId21"/>
                <a:stretch>
                  <a:fillRect l="-57143" r="-37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C931D7CC-F714-4F0A-B824-DC2384C582F7}"/>
                  </a:ext>
                </a:extLst>
              </p:cNvPr>
              <p:cNvSpPr txBox="1"/>
              <p:nvPr/>
            </p:nvSpPr>
            <p:spPr>
              <a:xfrm>
                <a:off x="9019142" y="2849773"/>
                <a:ext cx="45719" cy="317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𝑧</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𝑁</m:t>
                          </m:r>
                        </m:sup>
                      </m:sSubSup>
                    </m:oMath>
                  </m:oMathPara>
                </a14:m>
                <a:endParaRPr lang="en-US" sz="1400" dirty="0"/>
              </a:p>
            </p:txBody>
          </p:sp>
        </mc:Choice>
        <mc:Fallback xmlns="">
          <p:sp>
            <p:nvSpPr>
              <p:cNvPr id="112" name="TextBox 111">
                <a:extLst>
                  <a:ext uri="{FF2B5EF4-FFF2-40B4-BE49-F238E27FC236}">
                    <a16:creationId xmlns:a16="http://schemas.microsoft.com/office/drawing/2014/main" id="{C931D7CC-F714-4F0A-B824-DC2384C582F7}"/>
                  </a:ext>
                </a:extLst>
              </p:cNvPr>
              <p:cNvSpPr txBox="1">
                <a:spLocks noRot="1" noChangeAspect="1" noMove="1" noResize="1" noEditPoints="1" noAdjustHandles="1" noChangeArrowheads="1" noChangeShapeType="1" noTextEdit="1"/>
              </p:cNvSpPr>
              <p:nvPr/>
            </p:nvSpPr>
            <p:spPr>
              <a:xfrm>
                <a:off x="9019142" y="2849773"/>
                <a:ext cx="45719" cy="317972"/>
              </a:xfrm>
              <a:prstGeom prst="rect">
                <a:avLst/>
              </a:prstGeom>
              <a:blipFill>
                <a:blip r:embed="rId22"/>
                <a:stretch>
                  <a:fillRect l="-57143" r="-48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AE89BA7B-6DF8-4DA5-818A-826AED960432}"/>
                  </a:ext>
                </a:extLst>
              </p:cNvPr>
              <p:cNvSpPr txBox="1"/>
              <p:nvPr/>
            </p:nvSpPr>
            <p:spPr>
              <a:xfrm>
                <a:off x="7855804" y="4883784"/>
                <a:ext cx="45719" cy="354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𝑥</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𝑖𝑗𝑘</m:t>
                          </m:r>
                        </m:sup>
                      </m:sSubSup>
                    </m:oMath>
                  </m:oMathPara>
                </a14:m>
                <a:endParaRPr lang="en-US" sz="1400" dirty="0"/>
              </a:p>
            </p:txBody>
          </p:sp>
        </mc:Choice>
        <mc:Fallback xmlns="">
          <p:sp>
            <p:nvSpPr>
              <p:cNvPr id="113" name="TextBox 112">
                <a:extLst>
                  <a:ext uri="{FF2B5EF4-FFF2-40B4-BE49-F238E27FC236}">
                    <a16:creationId xmlns:a16="http://schemas.microsoft.com/office/drawing/2014/main" id="{AE89BA7B-6DF8-4DA5-818A-826AED960432}"/>
                  </a:ext>
                </a:extLst>
              </p:cNvPr>
              <p:cNvSpPr txBox="1">
                <a:spLocks noRot="1" noChangeAspect="1" noMove="1" noResize="1" noEditPoints="1" noAdjustHandles="1" noChangeArrowheads="1" noChangeShapeType="1" noTextEdit="1"/>
              </p:cNvSpPr>
              <p:nvPr/>
            </p:nvSpPr>
            <p:spPr>
              <a:xfrm>
                <a:off x="7855804" y="4883784"/>
                <a:ext cx="45719" cy="354328"/>
              </a:xfrm>
              <a:prstGeom prst="rect">
                <a:avLst/>
              </a:prstGeom>
              <a:blipFill>
                <a:blip r:embed="rId23"/>
                <a:stretch>
                  <a:fillRect l="-57143" r="-728571"/>
                </a:stretch>
              </a:blipFill>
            </p:spPr>
            <p:txBody>
              <a:bodyPr/>
              <a:lstStyle/>
              <a:p>
                <a:r>
                  <a:rPr lang="en-US">
                    <a:noFill/>
                  </a:rPr>
                  <a:t> </a:t>
                </a:r>
              </a:p>
            </p:txBody>
          </p:sp>
        </mc:Fallback>
      </mc:AlternateContent>
      <p:sp>
        <p:nvSpPr>
          <p:cNvPr id="114" name="Oval 113">
            <a:extLst>
              <a:ext uri="{FF2B5EF4-FFF2-40B4-BE49-F238E27FC236}">
                <a16:creationId xmlns:a16="http://schemas.microsoft.com/office/drawing/2014/main" id="{271B3C42-0A62-41C2-9AFB-EEBF469D3ACE}"/>
              </a:ext>
            </a:extLst>
          </p:cNvPr>
          <p:cNvSpPr/>
          <p:nvPr/>
        </p:nvSpPr>
        <p:spPr>
          <a:xfrm>
            <a:off x="7491023" y="5370667"/>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5" name="Oval 114">
            <a:extLst>
              <a:ext uri="{FF2B5EF4-FFF2-40B4-BE49-F238E27FC236}">
                <a16:creationId xmlns:a16="http://schemas.microsoft.com/office/drawing/2014/main" id="{4D177A39-3BFC-44E8-BD53-1CC14CCFE031}"/>
              </a:ext>
            </a:extLst>
          </p:cNvPr>
          <p:cNvSpPr/>
          <p:nvPr/>
        </p:nvSpPr>
        <p:spPr>
          <a:xfrm>
            <a:off x="7612002" y="5370667"/>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6" name="Oval 115">
            <a:extLst>
              <a:ext uri="{FF2B5EF4-FFF2-40B4-BE49-F238E27FC236}">
                <a16:creationId xmlns:a16="http://schemas.microsoft.com/office/drawing/2014/main" id="{EADEE13C-ABD1-44CF-B5AB-D006C045C8C8}"/>
              </a:ext>
            </a:extLst>
          </p:cNvPr>
          <p:cNvSpPr/>
          <p:nvPr/>
        </p:nvSpPr>
        <p:spPr>
          <a:xfrm>
            <a:off x="7732981" y="5370667"/>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7" name="Oval 116">
            <a:extLst>
              <a:ext uri="{FF2B5EF4-FFF2-40B4-BE49-F238E27FC236}">
                <a16:creationId xmlns:a16="http://schemas.microsoft.com/office/drawing/2014/main" id="{98D2A370-933E-40D9-AC29-2B8227C07ED1}"/>
              </a:ext>
            </a:extLst>
          </p:cNvPr>
          <p:cNvSpPr/>
          <p:nvPr/>
        </p:nvSpPr>
        <p:spPr>
          <a:xfrm>
            <a:off x="8595485" y="5367211"/>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8" name="Oval 117">
            <a:extLst>
              <a:ext uri="{FF2B5EF4-FFF2-40B4-BE49-F238E27FC236}">
                <a16:creationId xmlns:a16="http://schemas.microsoft.com/office/drawing/2014/main" id="{3DED9E9A-DC31-420F-9BBD-52795428FE30}"/>
              </a:ext>
            </a:extLst>
          </p:cNvPr>
          <p:cNvSpPr/>
          <p:nvPr/>
        </p:nvSpPr>
        <p:spPr>
          <a:xfrm>
            <a:off x="8716464" y="5367211"/>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9" name="Oval 118">
            <a:extLst>
              <a:ext uri="{FF2B5EF4-FFF2-40B4-BE49-F238E27FC236}">
                <a16:creationId xmlns:a16="http://schemas.microsoft.com/office/drawing/2014/main" id="{FF45844A-BAF9-4C06-8869-669FDBEF2896}"/>
              </a:ext>
            </a:extLst>
          </p:cNvPr>
          <p:cNvSpPr/>
          <p:nvPr/>
        </p:nvSpPr>
        <p:spPr>
          <a:xfrm>
            <a:off x="8837443" y="5367211"/>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0" name="Oval 119">
            <a:extLst>
              <a:ext uri="{FF2B5EF4-FFF2-40B4-BE49-F238E27FC236}">
                <a16:creationId xmlns:a16="http://schemas.microsoft.com/office/drawing/2014/main" id="{D66F9783-9C8D-4597-A09A-159C096F9858}"/>
              </a:ext>
            </a:extLst>
          </p:cNvPr>
          <p:cNvSpPr/>
          <p:nvPr/>
        </p:nvSpPr>
        <p:spPr>
          <a:xfrm>
            <a:off x="6945651" y="4584107"/>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1" name="Oval 120">
            <a:extLst>
              <a:ext uri="{FF2B5EF4-FFF2-40B4-BE49-F238E27FC236}">
                <a16:creationId xmlns:a16="http://schemas.microsoft.com/office/drawing/2014/main" id="{3FCB7549-5DF6-4DDD-BCBC-C4FDD0E1EEEC}"/>
              </a:ext>
            </a:extLst>
          </p:cNvPr>
          <p:cNvSpPr/>
          <p:nvPr/>
        </p:nvSpPr>
        <p:spPr>
          <a:xfrm>
            <a:off x="7066630" y="4584107"/>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2" name="Oval 121">
            <a:extLst>
              <a:ext uri="{FF2B5EF4-FFF2-40B4-BE49-F238E27FC236}">
                <a16:creationId xmlns:a16="http://schemas.microsoft.com/office/drawing/2014/main" id="{BCA9F8B0-2CD9-433F-9AC0-C0C398E41788}"/>
              </a:ext>
            </a:extLst>
          </p:cNvPr>
          <p:cNvSpPr/>
          <p:nvPr/>
        </p:nvSpPr>
        <p:spPr>
          <a:xfrm>
            <a:off x="7187609" y="4584107"/>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3" name="Oval 122">
            <a:extLst>
              <a:ext uri="{FF2B5EF4-FFF2-40B4-BE49-F238E27FC236}">
                <a16:creationId xmlns:a16="http://schemas.microsoft.com/office/drawing/2014/main" id="{71A948C8-44E5-4BFA-B287-0F9055AA2109}"/>
              </a:ext>
            </a:extLst>
          </p:cNvPr>
          <p:cNvSpPr/>
          <p:nvPr/>
        </p:nvSpPr>
        <p:spPr>
          <a:xfrm>
            <a:off x="8990244" y="4584107"/>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4" name="Oval 123">
            <a:extLst>
              <a:ext uri="{FF2B5EF4-FFF2-40B4-BE49-F238E27FC236}">
                <a16:creationId xmlns:a16="http://schemas.microsoft.com/office/drawing/2014/main" id="{C7BF9299-7B12-4F39-91A3-27474D8080CD}"/>
              </a:ext>
            </a:extLst>
          </p:cNvPr>
          <p:cNvSpPr/>
          <p:nvPr/>
        </p:nvSpPr>
        <p:spPr>
          <a:xfrm>
            <a:off x="9111223" y="4584107"/>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5" name="Oval 124">
            <a:extLst>
              <a:ext uri="{FF2B5EF4-FFF2-40B4-BE49-F238E27FC236}">
                <a16:creationId xmlns:a16="http://schemas.microsoft.com/office/drawing/2014/main" id="{8EE3B385-6B6F-4131-863D-D11C4849463D}"/>
              </a:ext>
            </a:extLst>
          </p:cNvPr>
          <p:cNvSpPr/>
          <p:nvPr/>
        </p:nvSpPr>
        <p:spPr>
          <a:xfrm>
            <a:off x="9232202" y="4584107"/>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6" name="Oval 125">
            <a:extLst>
              <a:ext uri="{FF2B5EF4-FFF2-40B4-BE49-F238E27FC236}">
                <a16:creationId xmlns:a16="http://schemas.microsoft.com/office/drawing/2014/main" id="{105879A4-29B9-48F9-97E7-1BC48063F0E2}"/>
              </a:ext>
            </a:extLst>
          </p:cNvPr>
          <p:cNvSpPr/>
          <p:nvPr/>
        </p:nvSpPr>
        <p:spPr>
          <a:xfrm>
            <a:off x="6450905" y="3573752"/>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7" name="Oval 126">
            <a:extLst>
              <a:ext uri="{FF2B5EF4-FFF2-40B4-BE49-F238E27FC236}">
                <a16:creationId xmlns:a16="http://schemas.microsoft.com/office/drawing/2014/main" id="{5EE4979D-54E1-4020-AF41-0D0335E8EC70}"/>
              </a:ext>
            </a:extLst>
          </p:cNvPr>
          <p:cNvSpPr/>
          <p:nvPr/>
        </p:nvSpPr>
        <p:spPr>
          <a:xfrm>
            <a:off x="6571884" y="3573752"/>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8" name="Oval 127">
            <a:extLst>
              <a:ext uri="{FF2B5EF4-FFF2-40B4-BE49-F238E27FC236}">
                <a16:creationId xmlns:a16="http://schemas.microsoft.com/office/drawing/2014/main" id="{CCF26CC0-2FF6-47D2-AC0A-D7418E13AB96}"/>
              </a:ext>
            </a:extLst>
          </p:cNvPr>
          <p:cNvSpPr/>
          <p:nvPr/>
        </p:nvSpPr>
        <p:spPr>
          <a:xfrm>
            <a:off x="6692863" y="3573752"/>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9" name="Oval 128">
            <a:extLst>
              <a:ext uri="{FF2B5EF4-FFF2-40B4-BE49-F238E27FC236}">
                <a16:creationId xmlns:a16="http://schemas.microsoft.com/office/drawing/2014/main" id="{9921541C-DA21-4E94-945D-87C2F1B5F01D}"/>
              </a:ext>
            </a:extLst>
          </p:cNvPr>
          <p:cNvSpPr/>
          <p:nvPr/>
        </p:nvSpPr>
        <p:spPr>
          <a:xfrm>
            <a:off x="9370290" y="3550892"/>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0" name="Oval 129">
            <a:extLst>
              <a:ext uri="{FF2B5EF4-FFF2-40B4-BE49-F238E27FC236}">
                <a16:creationId xmlns:a16="http://schemas.microsoft.com/office/drawing/2014/main" id="{78BB86AE-9C71-450D-9D81-7A1BF8A7C2C9}"/>
              </a:ext>
            </a:extLst>
          </p:cNvPr>
          <p:cNvSpPr/>
          <p:nvPr/>
        </p:nvSpPr>
        <p:spPr>
          <a:xfrm>
            <a:off x="9491269" y="3550892"/>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1" name="Oval 130">
            <a:extLst>
              <a:ext uri="{FF2B5EF4-FFF2-40B4-BE49-F238E27FC236}">
                <a16:creationId xmlns:a16="http://schemas.microsoft.com/office/drawing/2014/main" id="{578BD389-DAC6-4DC0-ACFA-F14AD46ABC84}"/>
              </a:ext>
            </a:extLst>
          </p:cNvPr>
          <p:cNvSpPr/>
          <p:nvPr/>
        </p:nvSpPr>
        <p:spPr>
          <a:xfrm>
            <a:off x="9612248" y="3550892"/>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132" name="Straight Arrow Connector 131">
            <a:extLst>
              <a:ext uri="{FF2B5EF4-FFF2-40B4-BE49-F238E27FC236}">
                <a16:creationId xmlns:a16="http://schemas.microsoft.com/office/drawing/2014/main" id="{715D4520-4277-4601-A5E5-CBDF1328983B}"/>
              </a:ext>
            </a:extLst>
          </p:cNvPr>
          <p:cNvCxnSpPr>
            <a:cxnSpLocks/>
            <a:endCxn id="92" idx="5"/>
          </p:cNvCxnSpPr>
          <p:nvPr/>
        </p:nvCxnSpPr>
        <p:spPr>
          <a:xfrm flipH="1" flipV="1">
            <a:off x="10379803" y="4751606"/>
            <a:ext cx="305450" cy="13908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3" name="Straight Arrow Connector 132">
            <a:extLst>
              <a:ext uri="{FF2B5EF4-FFF2-40B4-BE49-F238E27FC236}">
                <a16:creationId xmlns:a16="http://schemas.microsoft.com/office/drawing/2014/main" id="{9622D514-691D-45F9-AB19-1D3B7B6A03AF}"/>
              </a:ext>
            </a:extLst>
          </p:cNvPr>
          <p:cNvCxnSpPr>
            <a:cxnSpLocks/>
            <a:endCxn id="92" idx="3"/>
          </p:cNvCxnSpPr>
          <p:nvPr/>
        </p:nvCxnSpPr>
        <p:spPr>
          <a:xfrm flipV="1">
            <a:off x="9659902" y="4751606"/>
            <a:ext cx="235983" cy="13908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4" name="Straight Arrow Connector 133">
            <a:extLst>
              <a:ext uri="{FF2B5EF4-FFF2-40B4-BE49-F238E27FC236}">
                <a16:creationId xmlns:a16="http://schemas.microsoft.com/office/drawing/2014/main" id="{319AF7B9-E08B-4E9C-A4AC-417F9C84C5B0}"/>
              </a:ext>
            </a:extLst>
          </p:cNvPr>
          <p:cNvCxnSpPr>
            <a:endCxn id="92" idx="4"/>
          </p:cNvCxnSpPr>
          <p:nvPr/>
        </p:nvCxnSpPr>
        <p:spPr>
          <a:xfrm flipV="1">
            <a:off x="10137844" y="4806349"/>
            <a:ext cx="0" cy="17103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5" name="Straight Arrow Connector 134">
            <a:extLst>
              <a:ext uri="{FF2B5EF4-FFF2-40B4-BE49-F238E27FC236}">
                <a16:creationId xmlns:a16="http://schemas.microsoft.com/office/drawing/2014/main" id="{99E776DE-B7EB-4998-AC39-DE73979591F8}"/>
              </a:ext>
            </a:extLst>
          </p:cNvPr>
          <p:cNvCxnSpPr>
            <a:cxnSpLocks/>
          </p:cNvCxnSpPr>
          <p:nvPr/>
        </p:nvCxnSpPr>
        <p:spPr>
          <a:xfrm flipH="1" flipV="1">
            <a:off x="6278559" y="4748732"/>
            <a:ext cx="305450" cy="13908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6" name="Straight Arrow Connector 135">
            <a:extLst>
              <a:ext uri="{FF2B5EF4-FFF2-40B4-BE49-F238E27FC236}">
                <a16:creationId xmlns:a16="http://schemas.microsoft.com/office/drawing/2014/main" id="{C2AECC7E-EC66-4E89-91FF-B6113A36FA9E}"/>
              </a:ext>
            </a:extLst>
          </p:cNvPr>
          <p:cNvCxnSpPr>
            <a:cxnSpLocks/>
          </p:cNvCxnSpPr>
          <p:nvPr/>
        </p:nvCxnSpPr>
        <p:spPr>
          <a:xfrm flipV="1">
            <a:off x="5558658" y="4748732"/>
            <a:ext cx="235983" cy="13908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7" name="Straight Arrow Connector 136">
            <a:extLst>
              <a:ext uri="{FF2B5EF4-FFF2-40B4-BE49-F238E27FC236}">
                <a16:creationId xmlns:a16="http://schemas.microsoft.com/office/drawing/2014/main" id="{23D20863-7B20-421F-B200-52D5068C8278}"/>
              </a:ext>
            </a:extLst>
          </p:cNvPr>
          <p:cNvCxnSpPr/>
          <p:nvPr/>
        </p:nvCxnSpPr>
        <p:spPr>
          <a:xfrm flipV="1">
            <a:off x="6036600" y="4803475"/>
            <a:ext cx="0" cy="17103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8" name="Straight Arrow Connector 137">
            <a:extLst>
              <a:ext uri="{FF2B5EF4-FFF2-40B4-BE49-F238E27FC236}">
                <a16:creationId xmlns:a16="http://schemas.microsoft.com/office/drawing/2014/main" id="{DB5CC9CF-DCA0-4956-B4FF-E95DB9600643}"/>
              </a:ext>
            </a:extLst>
          </p:cNvPr>
          <p:cNvCxnSpPr>
            <a:cxnSpLocks/>
          </p:cNvCxnSpPr>
          <p:nvPr/>
        </p:nvCxnSpPr>
        <p:spPr>
          <a:xfrm flipH="1" flipV="1">
            <a:off x="11225842" y="3809945"/>
            <a:ext cx="285901" cy="15186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9" name="Straight Arrow Connector 138">
            <a:extLst>
              <a:ext uri="{FF2B5EF4-FFF2-40B4-BE49-F238E27FC236}">
                <a16:creationId xmlns:a16="http://schemas.microsoft.com/office/drawing/2014/main" id="{676FF693-FDB9-4773-9871-90CF812DF2F0}"/>
              </a:ext>
            </a:extLst>
          </p:cNvPr>
          <p:cNvCxnSpPr>
            <a:cxnSpLocks/>
          </p:cNvCxnSpPr>
          <p:nvPr/>
        </p:nvCxnSpPr>
        <p:spPr>
          <a:xfrm flipV="1">
            <a:off x="10486392" y="3809945"/>
            <a:ext cx="278015" cy="15186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0" name="Straight Arrow Connector 139">
            <a:extLst>
              <a:ext uri="{FF2B5EF4-FFF2-40B4-BE49-F238E27FC236}">
                <a16:creationId xmlns:a16="http://schemas.microsoft.com/office/drawing/2014/main" id="{F4C11AA8-5BDD-4D4D-B1D8-A7838019EB48}"/>
              </a:ext>
            </a:extLst>
          </p:cNvPr>
          <p:cNvCxnSpPr>
            <a:cxnSpLocks/>
            <a:endCxn id="89" idx="2"/>
          </p:cNvCxnSpPr>
          <p:nvPr/>
        </p:nvCxnSpPr>
        <p:spPr>
          <a:xfrm flipH="1" flipV="1">
            <a:off x="10962203" y="3814312"/>
            <a:ext cx="2132" cy="234194"/>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1" name="Straight Arrow Connector 140">
            <a:extLst>
              <a:ext uri="{FF2B5EF4-FFF2-40B4-BE49-F238E27FC236}">
                <a16:creationId xmlns:a16="http://schemas.microsoft.com/office/drawing/2014/main" id="{0FC846DD-153F-4DE0-AFB7-75C83C79D27B}"/>
              </a:ext>
            </a:extLst>
          </p:cNvPr>
          <p:cNvCxnSpPr>
            <a:cxnSpLocks/>
          </p:cNvCxnSpPr>
          <p:nvPr/>
        </p:nvCxnSpPr>
        <p:spPr>
          <a:xfrm flipH="1" flipV="1">
            <a:off x="5368973" y="3809945"/>
            <a:ext cx="310376" cy="13942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2" name="Straight Arrow Connector 141">
            <a:extLst>
              <a:ext uri="{FF2B5EF4-FFF2-40B4-BE49-F238E27FC236}">
                <a16:creationId xmlns:a16="http://schemas.microsoft.com/office/drawing/2014/main" id="{53CC9301-8164-4176-8E5E-39951DC78C09}"/>
              </a:ext>
            </a:extLst>
          </p:cNvPr>
          <p:cNvCxnSpPr>
            <a:cxnSpLocks/>
          </p:cNvCxnSpPr>
          <p:nvPr/>
        </p:nvCxnSpPr>
        <p:spPr>
          <a:xfrm flipV="1">
            <a:off x="4653997" y="3809945"/>
            <a:ext cx="253541" cy="13942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3" name="Straight Arrow Connector 142">
            <a:extLst>
              <a:ext uri="{FF2B5EF4-FFF2-40B4-BE49-F238E27FC236}">
                <a16:creationId xmlns:a16="http://schemas.microsoft.com/office/drawing/2014/main" id="{E5A3E1F5-15DB-48FC-97FE-C60BCCEAAC42}"/>
              </a:ext>
            </a:extLst>
          </p:cNvPr>
          <p:cNvCxnSpPr>
            <a:cxnSpLocks/>
            <a:endCxn id="87" idx="2"/>
          </p:cNvCxnSpPr>
          <p:nvPr/>
        </p:nvCxnSpPr>
        <p:spPr>
          <a:xfrm flipV="1">
            <a:off x="5181603" y="3814314"/>
            <a:ext cx="0" cy="234192"/>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E5D52470-5FEA-4811-9267-32105B77B396}"/>
                  </a:ext>
                </a:extLst>
              </p:cNvPr>
              <p:cNvSpPr txBox="1"/>
              <p:nvPr/>
            </p:nvSpPr>
            <p:spPr>
              <a:xfrm>
                <a:off x="8242056" y="3050436"/>
                <a:ext cx="506164" cy="290079"/>
              </a:xfrm>
              <a:prstGeom prst="rect">
                <a:avLst/>
              </a:prstGeom>
              <a:noFill/>
            </p:spPr>
            <p:txBody>
              <a:bodyPr wrap="none" lIns="0" tIns="0" rIns="0" bIns="0" rtlCol="0">
                <a:spAutoFit/>
              </a:bodyPr>
              <a:lstStyle/>
              <a:p>
                <a14:m>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𝑢</m:t>
                        </m:r>
                      </m:e>
                      <m:sub>
                        <m:r>
                          <a:rPr lang="en-US" b="0" i="1" smtClean="0">
                            <a:solidFill>
                              <a:srgbClr val="FF0000"/>
                            </a:solidFill>
                            <a:latin typeface="Cambria Math" panose="02040503050406030204" pitchFamily="18" charset="0"/>
                          </a:rPr>
                          <m:t>𝑡</m:t>
                        </m:r>
                      </m:sub>
                      <m:sup>
                        <m:r>
                          <a:rPr lang="en-US" b="0" i="1" smtClean="0">
                            <a:solidFill>
                              <a:srgbClr val="FF0000"/>
                            </a:solidFill>
                            <a:latin typeface="Cambria Math" panose="02040503050406030204" pitchFamily="18" charset="0"/>
                          </a:rPr>
                          <m:t>𝑖</m:t>
                        </m:r>
                      </m:sup>
                    </m:sSubSup>
                  </m:oMath>
                </a14:m>
                <a:r>
                  <a:rPr lang="en-US" dirty="0">
                    <a:solidFill>
                      <a:srgbClr val="FF0000"/>
                    </a:solidFill>
                  </a:rPr>
                  <a:t>, </a:t>
                </a:r>
                <a14:m>
                  <m:oMath xmlns:m="http://schemas.openxmlformats.org/officeDocument/2006/math">
                    <m:sSubSup>
                      <m:sSubSupPr>
                        <m:ctrlPr>
                          <a:rPr lang="en-US" i="1">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𝑠</m:t>
                        </m:r>
                      </m:e>
                      <m:sub>
                        <m:r>
                          <a:rPr lang="en-US" i="1">
                            <a:solidFill>
                              <a:srgbClr val="FF0000"/>
                            </a:solidFill>
                            <a:latin typeface="Cambria Math" panose="02040503050406030204" pitchFamily="18" charset="0"/>
                          </a:rPr>
                          <m:t>𝑡</m:t>
                        </m:r>
                      </m:sub>
                      <m:sup>
                        <m:r>
                          <a:rPr lang="en-US" i="1">
                            <a:solidFill>
                              <a:srgbClr val="FF0000"/>
                            </a:solidFill>
                            <a:latin typeface="Cambria Math" panose="02040503050406030204" pitchFamily="18" charset="0"/>
                          </a:rPr>
                          <m:t>𝑖</m:t>
                        </m:r>
                      </m:sup>
                    </m:sSubSup>
                  </m:oMath>
                </a14:m>
                <a:endParaRPr lang="en-US" dirty="0">
                  <a:solidFill>
                    <a:srgbClr val="FF0000"/>
                  </a:solidFill>
                </a:endParaRPr>
              </a:p>
            </p:txBody>
          </p:sp>
        </mc:Choice>
        <mc:Fallback xmlns="">
          <p:sp>
            <p:nvSpPr>
              <p:cNvPr id="63" name="TextBox 62">
                <a:extLst>
                  <a:ext uri="{FF2B5EF4-FFF2-40B4-BE49-F238E27FC236}">
                    <a16:creationId xmlns:a16="http://schemas.microsoft.com/office/drawing/2014/main" id="{E5D52470-5FEA-4811-9267-32105B77B396}"/>
                  </a:ext>
                </a:extLst>
              </p:cNvPr>
              <p:cNvSpPr txBox="1">
                <a:spLocks noRot="1" noChangeAspect="1" noMove="1" noResize="1" noEditPoints="1" noAdjustHandles="1" noChangeArrowheads="1" noChangeShapeType="1" noTextEdit="1"/>
              </p:cNvSpPr>
              <p:nvPr/>
            </p:nvSpPr>
            <p:spPr>
              <a:xfrm>
                <a:off x="8242056" y="3050436"/>
                <a:ext cx="506164" cy="290079"/>
              </a:xfrm>
              <a:prstGeom prst="rect">
                <a:avLst/>
              </a:prstGeom>
              <a:blipFill>
                <a:blip r:embed="rId24"/>
                <a:stretch>
                  <a:fillRect l="-12048" t="-22917" r="-10843" b="-47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9D9FEA0-5CB3-450B-BBC7-DFFA2E768C3F}"/>
                  </a:ext>
                </a:extLst>
              </p:cNvPr>
              <p:cNvSpPr txBox="1"/>
              <p:nvPr/>
            </p:nvSpPr>
            <p:spPr>
              <a:xfrm>
                <a:off x="7076917" y="3960047"/>
                <a:ext cx="349134" cy="290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𝑡</m:t>
                          </m:r>
                        </m:sub>
                        <m:sup>
                          <m:r>
                            <a:rPr lang="en-US" b="0" i="1" smtClean="0">
                              <a:solidFill>
                                <a:srgbClr val="FF0000"/>
                              </a:solidFill>
                              <a:latin typeface="Cambria Math" panose="02040503050406030204" pitchFamily="18" charset="0"/>
                            </a:rPr>
                            <m:t>𝑖</m:t>
                          </m:r>
                          <m:r>
                            <a:rPr lang="en-US" b="0" i="1" smtClean="0">
                              <a:solidFill>
                                <a:srgbClr val="FF0000"/>
                              </a:solidFill>
                              <a:latin typeface="Cambria Math" panose="02040503050406030204" pitchFamily="18" charset="0"/>
                            </a:rPr>
                            <m:t>1</m:t>
                          </m:r>
                        </m:sup>
                      </m:sSubSup>
                    </m:oMath>
                  </m:oMathPara>
                </a14:m>
                <a:endParaRPr lang="en-US" dirty="0">
                  <a:solidFill>
                    <a:srgbClr val="FF0000"/>
                  </a:solidFill>
                </a:endParaRPr>
              </a:p>
            </p:txBody>
          </p:sp>
        </mc:Choice>
        <mc:Fallback xmlns="">
          <p:sp>
            <p:nvSpPr>
              <p:cNvPr id="64" name="TextBox 63">
                <a:extLst>
                  <a:ext uri="{FF2B5EF4-FFF2-40B4-BE49-F238E27FC236}">
                    <a16:creationId xmlns:a16="http://schemas.microsoft.com/office/drawing/2014/main" id="{09D9FEA0-5CB3-450B-BBC7-DFFA2E768C3F}"/>
                  </a:ext>
                </a:extLst>
              </p:cNvPr>
              <p:cNvSpPr txBox="1">
                <a:spLocks noRot="1" noChangeAspect="1" noMove="1" noResize="1" noEditPoints="1" noAdjustHandles="1" noChangeArrowheads="1" noChangeShapeType="1" noTextEdit="1"/>
              </p:cNvSpPr>
              <p:nvPr/>
            </p:nvSpPr>
            <p:spPr>
              <a:xfrm>
                <a:off x="7076917" y="3960047"/>
                <a:ext cx="349134" cy="290079"/>
              </a:xfrm>
              <a:prstGeom prst="rect">
                <a:avLst/>
              </a:prstGeom>
              <a:blipFill>
                <a:blip r:embed="rId25"/>
                <a:stretch>
                  <a:fillRect l="-8772" t="-4255" r="-7018" b="-19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B1063D5-2EC6-45EA-944D-14011B528AE8}"/>
                  </a:ext>
                </a:extLst>
              </p:cNvPr>
              <p:cNvSpPr txBox="1"/>
              <p:nvPr/>
            </p:nvSpPr>
            <p:spPr>
              <a:xfrm>
                <a:off x="9449730" y="3977556"/>
                <a:ext cx="335669" cy="336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𝑡</m:t>
                          </m:r>
                        </m:sub>
                        <m:sup>
                          <m:r>
                            <a:rPr lang="en-US" b="0" i="1" smtClean="0">
                              <a:solidFill>
                                <a:srgbClr val="FF0000"/>
                              </a:solidFill>
                              <a:latin typeface="Cambria Math" panose="02040503050406030204" pitchFamily="18" charset="0"/>
                            </a:rPr>
                            <m:t>𝑖𝐽</m:t>
                          </m:r>
                        </m:sup>
                      </m:sSubSup>
                    </m:oMath>
                  </m:oMathPara>
                </a14:m>
                <a:endParaRPr lang="en-US" dirty="0">
                  <a:solidFill>
                    <a:srgbClr val="FF0000"/>
                  </a:solidFill>
                </a:endParaRPr>
              </a:p>
            </p:txBody>
          </p:sp>
        </mc:Choice>
        <mc:Fallback xmlns="">
          <p:sp>
            <p:nvSpPr>
              <p:cNvPr id="65" name="TextBox 64">
                <a:extLst>
                  <a:ext uri="{FF2B5EF4-FFF2-40B4-BE49-F238E27FC236}">
                    <a16:creationId xmlns:a16="http://schemas.microsoft.com/office/drawing/2014/main" id="{0B1063D5-2EC6-45EA-944D-14011B528AE8}"/>
                  </a:ext>
                </a:extLst>
              </p:cNvPr>
              <p:cNvSpPr txBox="1">
                <a:spLocks noRot="1" noChangeAspect="1" noMove="1" noResize="1" noEditPoints="1" noAdjustHandles="1" noChangeArrowheads="1" noChangeShapeType="1" noTextEdit="1"/>
              </p:cNvSpPr>
              <p:nvPr/>
            </p:nvSpPr>
            <p:spPr>
              <a:xfrm>
                <a:off x="9449730" y="3977556"/>
                <a:ext cx="335669" cy="336887"/>
              </a:xfrm>
              <a:prstGeom prst="rect">
                <a:avLst/>
              </a:prstGeom>
              <a:blipFill>
                <a:blip r:embed="rId26"/>
                <a:stretch>
                  <a:fillRect l="-9091" t="-3571" r="-10909"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866A75-E2AC-49ED-AF62-7C12AE7011C8}"/>
                  </a:ext>
                </a:extLst>
              </p:cNvPr>
              <p:cNvSpPr txBox="1"/>
              <p:nvPr/>
            </p:nvSpPr>
            <p:spPr>
              <a:xfrm>
                <a:off x="7818859" y="2138497"/>
                <a:ext cx="799834" cy="276999"/>
              </a:xfrm>
              <a:prstGeom prst="rect">
                <a:avLst/>
              </a:prstGeom>
              <a:noFill/>
            </p:spPr>
            <p:txBody>
              <a:bodyPr wrap="none" lIns="0" tIns="0" rIns="0" bIns="0" rtlCol="0">
                <a:spAutoFit/>
              </a:bodyPr>
              <a:lstStyle/>
              <a:p>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𝑣</m:t>
                        </m:r>
                      </m:e>
                      <m:sub>
                        <m:r>
                          <a:rPr lang="en-US" b="0" i="1" smtClean="0">
                            <a:solidFill>
                              <a:srgbClr val="FF0000"/>
                            </a:solidFill>
                            <a:latin typeface="Cambria Math" panose="02040503050406030204" pitchFamily="18" charset="0"/>
                          </a:rPr>
                          <m:t>𝑡</m:t>
                        </m:r>
                      </m:sub>
                    </m:sSub>
                  </m:oMath>
                </a14:m>
                <a:r>
                  <a:rPr lang="en-US" dirty="0">
                    <a:solidFill>
                      <a:srgbClr val="FF0000"/>
                    </a:solidFill>
                  </a:rPr>
                  <a:t>,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𝑢</m:t>
                        </m:r>
                      </m:e>
                      <m:sub>
                        <m:r>
                          <a:rPr lang="en-US" b="0" i="1" smtClean="0">
                            <a:solidFill>
                              <a:srgbClr val="FF0000"/>
                            </a:solidFill>
                            <a:latin typeface="Cambria Math" panose="02040503050406030204" pitchFamily="18" charset="0"/>
                          </a:rPr>
                          <m:t>𝑡</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b="0" i="1" smtClean="0">
                            <a:solidFill>
                              <a:srgbClr val="FF0000"/>
                            </a:solidFill>
                            <a:latin typeface="Cambria Math" panose="02040503050406030204" pitchFamily="18" charset="0"/>
                          </a:rPr>
                          <m:t>𝑡</m:t>
                        </m:r>
                      </m:sub>
                    </m:sSub>
                  </m:oMath>
                </a14:m>
                <a:endParaRPr lang="en-US" dirty="0">
                  <a:solidFill>
                    <a:srgbClr val="FF0000"/>
                  </a:solidFill>
                </a:endParaRPr>
              </a:p>
            </p:txBody>
          </p:sp>
        </mc:Choice>
        <mc:Fallback xmlns="">
          <p:sp>
            <p:nvSpPr>
              <p:cNvPr id="4" name="TextBox 3">
                <a:extLst>
                  <a:ext uri="{FF2B5EF4-FFF2-40B4-BE49-F238E27FC236}">
                    <a16:creationId xmlns:a16="http://schemas.microsoft.com/office/drawing/2014/main" id="{EC866A75-E2AC-49ED-AF62-7C12AE7011C8}"/>
                  </a:ext>
                </a:extLst>
              </p:cNvPr>
              <p:cNvSpPr txBox="1">
                <a:spLocks noRot="1" noChangeAspect="1" noMove="1" noResize="1" noEditPoints="1" noAdjustHandles="1" noChangeArrowheads="1" noChangeShapeType="1" noTextEdit="1"/>
              </p:cNvSpPr>
              <p:nvPr/>
            </p:nvSpPr>
            <p:spPr>
              <a:xfrm>
                <a:off x="7818859" y="2138497"/>
                <a:ext cx="799834" cy="276999"/>
              </a:xfrm>
              <a:prstGeom prst="rect">
                <a:avLst/>
              </a:prstGeom>
              <a:blipFill>
                <a:blip r:embed="rId27"/>
                <a:stretch>
                  <a:fillRect l="-7634" t="-28889" r="-4580" b="-51111"/>
                </a:stretch>
              </a:blipFill>
            </p:spPr>
            <p:txBody>
              <a:bodyPr/>
              <a:lstStyle/>
              <a:p>
                <a:r>
                  <a:rPr lang="en-US">
                    <a:noFill/>
                  </a:rPr>
                  <a:t> </a:t>
                </a:r>
              </a:p>
            </p:txBody>
          </p:sp>
        </mc:Fallback>
      </mc:AlternateContent>
    </p:spTree>
    <p:extLst>
      <p:ext uri="{BB962C8B-B14F-4D97-AF65-F5344CB8AC3E}">
        <p14:creationId xmlns:p14="http://schemas.microsoft.com/office/powerpoint/2010/main" val="275249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B950-6D11-413B-BFA4-AE571A5887E7}"/>
              </a:ext>
            </a:extLst>
          </p:cNvPr>
          <p:cNvSpPr>
            <a:spLocks noGrp="1"/>
          </p:cNvSpPr>
          <p:nvPr>
            <p:ph type="title"/>
          </p:nvPr>
        </p:nvSpPr>
        <p:spPr/>
        <p:txBody>
          <a:bodyPr/>
          <a:lstStyle/>
          <a:p>
            <a:r>
              <a:rPr lang="en-US" dirty="0"/>
              <a:t>Isolation and localization of anomaly</a:t>
            </a:r>
          </a:p>
        </p:txBody>
      </p:sp>
      <p:sp>
        <p:nvSpPr>
          <p:cNvPr id="5" name="Rectangle: Rounded Corners 4">
            <a:extLst>
              <a:ext uri="{FF2B5EF4-FFF2-40B4-BE49-F238E27FC236}">
                <a16:creationId xmlns:a16="http://schemas.microsoft.com/office/drawing/2014/main" id="{85F35DD2-E187-48F7-8345-7A98641681A6}"/>
              </a:ext>
            </a:extLst>
          </p:cNvPr>
          <p:cNvSpPr/>
          <p:nvPr/>
        </p:nvSpPr>
        <p:spPr>
          <a:xfrm>
            <a:off x="1351859" y="2963880"/>
            <a:ext cx="2397990" cy="1565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Detection of Anomaly</a:t>
            </a:r>
          </a:p>
        </p:txBody>
      </p:sp>
      <p:sp>
        <p:nvSpPr>
          <p:cNvPr id="6" name="Rectangle: Rounded Corners 5">
            <a:extLst>
              <a:ext uri="{FF2B5EF4-FFF2-40B4-BE49-F238E27FC236}">
                <a16:creationId xmlns:a16="http://schemas.microsoft.com/office/drawing/2014/main" id="{B780BC9E-DFC0-4947-972B-F25837447A17}"/>
              </a:ext>
            </a:extLst>
          </p:cNvPr>
          <p:cNvSpPr/>
          <p:nvPr/>
        </p:nvSpPr>
        <p:spPr>
          <a:xfrm>
            <a:off x="8574810" y="2963878"/>
            <a:ext cx="2397990" cy="1565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Localization</a:t>
            </a:r>
            <a:endParaRPr lang="en-US" sz="2400" b="1" dirty="0"/>
          </a:p>
        </p:txBody>
      </p:sp>
      <p:sp>
        <p:nvSpPr>
          <p:cNvPr id="7" name="Rectangle: Rounded Corners 6">
            <a:extLst>
              <a:ext uri="{FF2B5EF4-FFF2-40B4-BE49-F238E27FC236}">
                <a16:creationId xmlns:a16="http://schemas.microsoft.com/office/drawing/2014/main" id="{73D0C008-5749-44E8-ACD9-F036AD72C916}"/>
              </a:ext>
            </a:extLst>
          </p:cNvPr>
          <p:cNvSpPr/>
          <p:nvPr/>
        </p:nvSpPr>
        <p:spPr>
          <a:xfrm>
            <a:off x="4963334" y="2963877"/>
            <a:ext cx="2397990" cy="1565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Isolation</a:t>
            </a:r>
            <a:endParaRPr lang="en-US" b="1" dirty="0"/>
          </a:p>
        </p:txBody>
      </p:sp>
      <p:sp>
        <p:nvSpPr>
          <p:cNvPr id="8" name="Rectangle: Rounded Corners 7">
            <a:extLst>
              <a:ext uri="{FF2B5EF4-FFF2-40B4-BE49-F238E27FC236}">
                <a16:creationId xmlns:a16="http://schemas.microsoft.com/office/drawing/2014/main" id="{570A5137-82EA-4E68-AD13-8C4E693E6621}"/>
              </a:ext>
            </a:extLst>
          </p:cNvPr>
          <p:cNvSpPr/>
          <p:nvPr/>
        </p:nvSpPr>
        <p:spPr>
          <a:xfrm>
            <a:off x="1958601" y="4200703"/>
            <a:ext cx="2397990" cy="156556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Real-time detection by ODIT</a:t>
            </a:r>
          </a:p>
        </p:txBody>
      </p:sp>
      <p:sp>
        <p:nvSpPr>
          <p:cNvPr id="9" name="Arrow: Right 8">
            <a:extLst>
              <a:ext uri="{FF2B5EF4-FFF2-40B4-BE49-F238E27FC236}">
                <a16:creationId xmlns:a16="http://schemas.microsoft.com/office/drawing/2014/main" id="{FC4B7E02-4218-482C-A8CC-54F7E80B905D}"/>
              </a:ext>
            </a:extLst>
          </p:cNvPr>
          <p:cNvSpPr/>
          <p:nvPr/>
        </p:nvSpPr>
        <p:spPr>
          <a:xfrm>
            <a:off x="3990723" y="3429000"/>
            <a:ext cx="731735" cy="704040"/>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827F2ACB-CC1C-4EA7-B41C-7B2C42B9E376}"/>
              </a:ext>
            </a:extLst>
          </p:cNvPr>
          <p:cNvSpPr/>
          <p:nvPr/>
        </p:nvSpPr>
        <p:spPr>
          <a:xfrm>
            <a:off x="7602199" y="3429000"/>
            <a:ext cx="731735" cy="704040"/>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85BD661-0D0C-425A-BEB9-1EBFCA581CDC}"/>
              </a:ext>
            </a:extLst>
          </p:cNvPr>
          <p:cNvSpPr/>
          <p:nvPr/>
        </p:nvSpPr>
        <p:spPr>
          <a:xfrm>
            <a:off x="5570076" y="4200703"/>
            <a:ext cx="2397990" cy="156556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Temporary isolation of the </a:t>
            </a:r>
            <a:r>
              <a:rPr lang="en-US"/>
              <a:t>suspected DAs</a:t>
            </a:r>
            <a:endParaRPr lang="en-US" dirty="0"/>
          </a:p>
        </p:txBody>
      </p:sp>
    </p:spTree>
    <p:extLst>
      <p:ext uri="{BB962C8B-B14F-4D97-AF65-F5344CB8AC3E}">
        <p14:creationId xmlns:p14="http://schemas.microsoft.com/office/powerpoint/2010/main" val="427537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F5BE4-8A54-47B5-BE65-C1167B5ABF6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B24B96A-1410-4545-8B6A-4902530989A6}"/>
              </a:ext>
            </a:extLst>
          </p:cNvPr>
          <p:cNvSpPr>
            <a:spLocks noGrp="1"/>
          </p:cNvSpPr>
          <p:nvPr>
            <p:ph idx="1"/>
          </p:nvPr>
        </p:nvSpPr>
        <p:spPr/>
        <p:txBody>
          <a:bodyPr/>
          <a:lstStyle/>
          <a:p>
            <a:r>
              <a:rPr lang="en-US" dirty="0"/>
              <a:t>What is Smart Grid?</a:t>
            </a:r>
          </a:p>
          <a:p>
            <a:r>
              <a:rPr lang="en-US" dirty="0"/>
              <a:t>Cybersecurity in the Smart Grid</a:t>
            </a:r>
          </a:p>
          <a:p>
            <a:r>
              <a:rPr lang="en-US" dirty="0"/>
              <a:t>IoT-based Cyberattacks to the Smart Grid</a:t>
            </a:r>
          </a:p>
          <a:p>
            <a:r>
              <a:rPr lang="en-US" dirty="0"/>
              <a:t>MIAMI-DIL framework</a:t>
            </a:r>
          </a:p>
          <a:p>
            <a:r>
              <a:rPr lang="en-US" dirty="0"/>
              <a:t>Simulation results</a:t>
            </a:r>
          </a:p>
        </p:txBody>
      </p:sp>
    </p:spTree>
    <p:extLst>
      <p:ext uri="{BB962C8B-B14F-4D97-AF65-F5344CB8AC3E}">
        <p14:creationId xmlns:p14="http://schemas.microsoft.com/office/powerpoint/2010/main" val="2013651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B950-6D11-413B-BFA4-AE571A5887E7}"/>
              </a:ext>
            </a:extLst>
          </p:cNvPr>
          <p:cNvSpPr>
            <a:spLocks noGrp="1"/>
          </p:cNvSpPr>
          <p:nvPr>
            <p:ph type="title"/>
          </p:nvPr>
        </p:nvSpPr>
        <p:spPr/>
        <p:txBody>
          <a:bodyPr/>
          <a:lstStyle/>
          <a:p>
            <a:r>
              <a:rPr lang="en-US" dirty="0"/>
              <a:t>Isolation and localization of anomaly</a:t>
            </a:r>
          </a:p>
        </p:txBody>
      </p:sp>
      <p:sp>
        <p:nvSpPr>
          <p:cNvPr id="5" name="Rectangle: Rounded Corners 4">
            <a:extLst>
              <a:ext uri="{FF2B5EF4-FFF2-40B4-BE49-F238E27FC236}">
                <a16:creationId xmlns:a16="http://schemas.microsoft.com/office/drawing/2014/main" id="{85F35DD2-E187-48F7-8345-7A98641681A6}"/>
              </a:ext>
            </a:extLst>
          </p:cNvPr>
          <p:cNvSpPr/>
          <p:nvPr/>
        </p:nvSpPr>
        <p:spPr>
          <a:xfrm>
            <a:off x="1351859" y="2963880"/>
            <a:ext cx="2397990" cy="1565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Detection of Anomaly</a:t>
            </a:r>
          </a:p>
        </p:txBody>
      </p:sp>
      <p:sp>
        <p:nvSpPr>
          <p:cNvPr id="6" name="Rectangle: Rounded Corners 5">
            <a:extLst>
              <a:ext uri="{FF2B5EF4-FFF2-40B4-BE49-F238E27FC236}">
                <a16:creationId xmlns:a16="http://schemas.microsoft.com/office/drawing/2014/main" id="{B780BC9E-DFC0-4947-972B-F25837447A17}"/>
              </a:ext>
            </a:extLst>
          </p:cNvPr>
          <p:cNvSpPr/>
          <p:nvPr/>
        </p:nvSpPr>
        <p:spPr>
          <a:xfrm>
            <a:off x="8574810" y="2963878"/>
            <a:ext cx="2397990" cy="1565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Localization</a:t>
            </a:r>
            <a:endParaRPr lang="en-US" sz="2400" b="1" dirty="0"/>
          </a:p>
        </p:txBody>
      </p:sp>
      <p:sp>
        <p:nvSpPr>
          <p:cNvPr id="7" name="Rectangle: Rounded Corners 6">
            <a:extLst>
              <a:ext uri="{FF2B5EF4-FFF2-40B4-BE49-F238E27FC236}">
                <a16:creationId xmlns:a16="http://schemas.microsoft.com/office/drawing/2014/main" id="{73D0C008-5749-44E8-ACD9-F036AD72C916}"/>
              </a:ext>
            </a:extLst>
          </p:cNvPr>
          <p:cNvSpPr/>
          <p:nvPr/>
        </p:nvSpPr>
        <p:spPr>
          <a:xfrm>
            <a:off x="4963334" y="2963877"/>
            <a:ext cx="2397990" cy="15655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Isolation</a:t>
            </a:r>
            <a:endParaRPr lang="en-US" b="1" dirty="0"/>
          </a:p>
        </p:txBody>
      </p:sp>
      <p:sp>
        <p:nvSpPr>
          <p:cNvPr id="8" name="Rectangle: Rounded Corners 7">
            <a:extLst>
              <a:ext uri="{FF2B5EF4-FFF2-40B4-BE49-F238E27FC236}">
                <a16:creationId xmlns:a16="http://schemas.microsoft.com/office/drawing/2014/main" id="{570A5137-82EA-4E68-AD13-8C4E693E6621}"/>
              </a:ext>
            </a:extLst>
          </p:cNvPr>
          <p:cNvSpPr/>
          <p:nvPr/>
        </p:nvSpPr>
        <p:spPr>
          <a:xfrm>
            <a:off x="1958601" y="4200703"/>
            <a:ext cx="2397990" cy="156556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Real-time detection by ODIT</a:t>
            </a:r>
          </a:p>
        </p:txBody>
      </p:sp>
      <p:sp>
        <p:nvSpPr>
          <p:cNvPr id="9" name="Arrow: Right 8">
            <a:extLst>
              <a:ext uri="{FF2B5EF4-FFF2-40B4-BE49-F238E27FC236}">
                <a16:creationId xmlns:a16="http://schemas.microsoft.com/office/drawing/2014/main" id="{FC4B7E02-4218-482C-A8CC-54F7E80B905D}"/>
              </a:ext>
            </a:extLst>
          </p:cNvPr>
          <p:cNvSpPr/>
          <p:nvPr/>
        </p:nvSpPr>
        <p:spPr>
          <a:xfrm>
            <a:off x="3990723" y="3429000"/>
            <a:ext cx="731735" cy="704040"/>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827F2ACB-CC1C-4EA7-B41C-7B2C42B9E376}"/>
              </a:ext>
            </a:extLst>
          </p:cNvPr>
          <p:cNvSpPr/>
          <p:nvPr/>
        </p:nvSpPr>
        <p:spPr>
          <a:xfrm>
            <a:off x="7602199" y="3429000"/>
            <a:ext cx="731735" cy="704040"/>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D9F5B1D-B8AB-4FEB-A521-78EA662F9ECD}"/>
              </a:ext>
            </a:extLst>
          </p:cNvPr>
          <p:cNvSpPr/>
          <p:nvPr/>
        </p:nvSpPr>
        <p:spPr>
          <a:xfrm>
            <a:off x="9176818" y="4200702"/>
            <a:ext cx="2397990" cy="156556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Detailed investigation of suspected nodes</a:t>
            </a:r>
          </a:p>
        </p:txBody>
      </p:sp>
      <p:sp>
        <p:nvSpPr>
          <p:cNvPr id="13" name="Rectangle: Rounded Corners 10">
            <a:extLst>
              <a:ext uri="{FF2B5EF4-FFF2-40B4-BE49-F238E27FC236}">
                <a16:creationId xmlns:a16="http://schemas.microsoft.com/office/drawing/2014/main" id="{685BD661-0D0C-425A-BEB9-1EBFCA581CDC}"/>
              </a:ext>
            </a:extLst>
          </p:cNvPr>
          <p:cNvSpPr/>
          <p:nvPr/>
        </p:nvSpPr>
        <p:spPr>
          <a:xfrm>
            <a:off x="5570076" y="4200703"/>
            <a:ext cx="2397990" cy="156556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Temporary isolation of the </a:t>
            </a:r>
            <a:r>
              <a:rPr lang="en-US"/>
              <a:t>suspected DAs</a:t>
            </a:r>
            <a:endParaRPr lang="en-US" dirty="0"/>
          </a:p>
        </p:txBody>
      </p:sp>
    </p:spTree>
    <p:extLst>
      <p:ext uri="{BB962C8B-B14F-4D97-AF65-F5344CB8AC3E}">
        <p14:creationId xmlns:p14="http://schemas.microsoft.com/office/powerpoint/2010/main" val="145510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75290-347C-467F-A205-AAF1FC8F00A8}"/>
              </a:ext>
            </a:extLst>
          </p:cNvPr>
          <p:cNvSpPr>
            <a:spLocks noGrp="1"/>
          </p:cNvSpPr>
          <p:nvPr>
            <p:ph type="title"/>
          </p:nvPr>
        </p:nvSpPr>
        <p:spPr/>
        <p:txBody>
          <a:bodyPr/>
          <a:lstStyle/>
          <a:p>
            <a:r>
              <a:rPr lang="en-US" dirty="0"/>
              <a:t>an Attack scenario</a:t>
            </a:r>
          </a:p>
        </p:txBody>
      </p:sp>
      <p:sp>
        <p:nvSpPr>
          <p:cNvPr id="6" name="Content Placeholder 5">
            <a:extLst>
              <a:ext uri="{FF2B5EF4-FFF2-40B4-BE49-F238E27FC236}">
                <a16:creationId xmlns:a16="http://schemas.microsoft.com/office/drawing/2014/main" id="{D252C1F8-9448-45E9-9CEE-694A7369C75D}"/>
              </a:ext>
            </a:extLst>
          </p:cNvPr>
          <p:cNvSpPr>
            <a:spLocks noGrp="1"/>
          </p:cNvSpPr>
          <p:nvPr>
            <p:ph sz="half" idx="1"/>
          </p:nvPr>
        </p:nvSpPr>
        <p:spPr>
          <a:xfrm>
            <a:off x="1257300" y="2286000"/>
            <a:ext cx="4470640" cy="3619500"/>
          </a:xfrm>
        </p:spPr>
        <p:txBody>
          <a:bodyPr/>
          <a:lstStyle/>
          <a:p>
            <a:r>
              <a:rPr lang="en-US" dirty="0"/>
              <a:t>One million IoT devices</a:t>
            </a:r>
          </a:p>
          <a:p>
            <a:r>
              <a:rPr lang="en-US" dirty="0"/>
              <a:t>Attack in 10% of HANs</a:t>
            </a:r>
          </a:p>
          <a:p>
            <a:r>
              <a:rPr lang="en-US" dirty="0"/>
              <a:t>Attack starts at time 20</a:t>
            </a:r>
          </a:p>
          <a:p>
            <a:r>
              <a:rPr lang="en-US" dirty="0"/>
              <a:t>SM statistics start increasing in the attacked HANs</a:t>
            </a:r>
          </a:p>
          <a:p>
            <a:pPr lvl="1"/>
            <a:endParaRPr lang="en-US" dirty="0"/>
          </a:p>
          <a:p>
            <a:pPr marL="457200" lvl="1" indent="0">
              <a:buNone/>
            </a:pPr>
            <a:endParaRPr lang="en-US" dirty="0"/>
          </a:p>
        </p:txBody>
      </p:sp>
      <p:pic>
        <p:nvPicPr>
          <p:cNvPr id="7" name="Content Placeholder 4">
            <a:extLst>
              <a:ext uri="{FF2B5EF4-FFF2-40B4-BE49-F238E27FC236}">
                <a16:creationId xmlns:a16="http://schemas.microsoft.com/office/drawing/2014/main" id="{7A3B7FEF-35D9-4ED5-A1CF-62BCFF92FBDC}"/>
              </a:ext>
            </a:extLst>
          </p:cNvPr>
          <p:cNvPicPr>
            <a:picLocks noChangeAspect="1"/>
          </p:cNvPicPr>
          <p:nvPr/>
        </p:nvPicPr>
        <p:blipFill>
          <a:blip r:embed="rId2"/>
          <a:stretch>
            <a:fillRect/>
          </a:stretch>
        </p:blipFill>
        <p:spPr>
          <a:xfrm>
            <a:off x="5463131" y="2540000"/>
            <a:ext cx="6261895" cy="2522777"/>
          </a:xfrm>
          <a:prstGeom prst="rect">
            <a:avLst/>
          </a:prstGeom>
        </p:spPr>
      </p:pic>
    </p:spTree>
    <p:extLst>
      <p:ext uri="{BB962C8B-B14F-4D97-AF65-F5344CB8AC3E}">
        <p14:creationId xmlns:p14="http://schemas.microsoft.com/office/powerpoint/2010/main" val="1852514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251678" y="2286000"/>
            <a:ext cx="3871865" cy="4571999"/>
          </a:xfrm>
        </p:spPr>
        <p:txBody>
          <a:bodyPr>
            <a:normAutofit/>
          </a:bodyPr>
          <a:lstStyle/>
          <a:p>
            <a:r>
              <a:rPr lang="en-US" dirty="0"/>
              <a:t>CUSUM, like an oracle, knows the actual distribution of baseline N(0.5, 0.01) and attack data N(0.5+0.2, 0.01)</a:t>
            </a:r>
          </a:p>
          <a:p>
            <a:r>
              <a:rPr lang="en-US" dirty="0"/>
              <a:t>G-CUSUM estimates the baseline parameters with %1 error</a:t>
            </a:r>
          </a:p>
          <a:p>
            <a:r>
              <a:rPr lang="en-US" dirty="0"/>
              <a:t>ODIT achieves a close performance to the oracle CUSUM</a:t>
            </a:r>
          </a:p>
          <a:p>
            <a:endParaRPr lang="en-US" dirty="0"/>
          </a:p>
          <a:p>
            <a:endParaRPr lang="en-US" dirty="0"/>
          </a:p>
          <a:p>
            <a:endParaRPr lang="en-US" dirty="0"/>
          </a:p>
        </p:txBody>
      </p:sp>
      <p:sp>
        <p:nvSpPr>
          <p:cNvPr id="6" name="Title 1">
            <a:extLst>
              <a:ext uri="{FF2B5EF4-FFF2-40B4-BE49-F238E27FC236}">
                <a16:creationId xmlns:a16="http://schemas.microsoft.com/office/drawing/2014/main" id="{D2775290-347C-467F-A205-AAF1FC8F00A8}"/>
              </a:ext>
            </a:extLst>
          </p:cNvPr>
          <p:cNvSpPr txBox="1">
            <a:spLocks/>
          </p:cNvSpPr>
          <p:nvPr/>
        </p:nvSpPr>
        <p:spPr>
          <a:xfrm>
            <a:off x="1251678" y="382385"/>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dirty="0" err="1"/>
              <a:t>Odit</a:t>
            </a:r>
            <a:r>
              <a:rPr lang="en-US" dirty="0"/>
              <a:t> vs. </a:t>
            </a:r>
            <a:r>
              <a:rPr lang="en-US" dirty="0" err="1"/>
              <a:t>cusum</a:t>
            </a:r>
            <a:br>
              <a:rPr lang="en-US" sz="8000" dirty="0"/>
            </a:br>
            <a:r>
              <a:rPr lang="en-US" sz="2800" dirty="0"/>
              <a:t>false data injection attack</a:t>
            </a:r>
            <a:endParaRPr lang="en-US" dirty="0"/>
          </a:p>
        </p:txBody>
      </p:sp>
      <p:pic>
        <p:nvPicPr>
          <p:cNvPr id="5" name="Picture 4">
            <a:extLst>
              <a:ext uri="{FF2B5EF4-FFF2-40B4-BE49-F238E27FC236}">
                <a16:creationId xmlns:a16="http://schemas.microsoft.com/office/drawing/2014/main" id="{9F4DB6FA-90D9-44B3-8C8D-8014874B6A3D}"/>
              </a:ext>
            </a:extLst>
          </p:cNvPr>
          <p:cNvPicPr>
            <a:picLocks noChangeAspect="1"/>
          </p:cNvPicPr>
          <p:nvPr/>
        </p:nvPicPr>
        <p:blipFill>
          <a:blip r:embed="rId3"/>
          <a:stretch>
            <a:fillRect/>
          </a:stretch>
        </p:blipFill>
        <p:spPr>
          <a:xfrm>
            <a:off x="5312222" y="1475874"/>
            <a:ext cx="6117778" cy="5005455"/>
          </a:xfrm>
          <a:prstGeom prst="rect">
            <a:avLst/>
          </a:prstGeom>
        </p:spPr>
      </p:pic>
    </p:spTree>
    <p:extLst>
      <p:ext uri="{BB962C8B-B14F-4D97-AF65-F5344CB8AC3E}">
        <p14:creationId xmlns:p14="http://schemas.microsoft.com/office/powerpoint/2010/main" val="391769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459A-1B24-4D96-952B-2A21921D4105}"/>
              </a:ext>
            </a:extLst>
          </p:cNvPr>
          <p:cNvSpPr>
            <a:spLocks noGrp="1"/>
          </p:cNvSpPr>
          <p:nvPr>
            <p:ph type="title"/>
          </p:nvPr>
        </p:nvSpPr>
        <p:spPr/>
        <p:txBody>
          <a:bodyPr/>
          <a:lstStyle/>
          <a:p>
            <a:r>
              <a:rPr lang="en-US" dirty="0" err="1"/>
              <a:t>Odit</a:t>
            </a:r>
            <a:r>
              <a:rPr lang="en-US" dirty="0"/>
              <a:t> vs. </a:t>
            </a:r>
            <a:r>
              <a:rPr lang="en-US" dirty="0" err="1"/>
              <a:t>cusum</a:t>
            </a:r>
            <a:br>
              <a:rPr lang="en-US" dirty="0"/>
            </a:br>
            <a:r>
              <a:rPr lang="en-US" sz="2800" dirty="0"/>
              <a:t>jamming-type Dos attack</a:t>
            </a:r>
            <a:endParaRPr lang="en-US" dirty="0"/>
          </a:p>
        </p:txBody>
      </p:sp>
      <p:pic>
        <p:nvPicPr>
          <p:cNvPr id="5" name="Picture 4">
            <a:extLst>
              <a:ext uri="{FF2B5EF4-FFF2-40B4-BE49-F238E27FC236}">
                <a16:creationId xmlns:a16="http://schemas.microsoft.com/office/drawing/2014/main" id="{8688BBF0-472A-4FEC-999A-58B387CE5348}"/>
              </a:ext>
            </a:extLst>
          </p:cNvPr>
          <p:cNvPicPr>
            <a:picLocks noChangeAspect="1"/>
          </p:cNvPicPr>
          <p:nvPr/>
        </p:nvPicPr>
        <p:blipFill>
          <a:blip r:embed="rId3"/>
          <a:stretch>
            <a:fillRect/>
          </a:stretch>
        </p:blipFill>
        <p:spPr>
          <a:xfrm>
            <a:off x="914384" y="2627084"/>
            <a:ext cx="5390253" cy="3907257"/>
          </a:xfrm>
          <a:prstGeom prst="rect">
            <a:avLst/>
          </a:prstGeom>
        </p:spPr>
      </p:pic>
      <p:pic>
        <p:nvPicPr>
          <p:cNvPr id="6" name="Picture 5">
            <a:extLst>
              <a:ext uri="{FF2B5EF4-FFF2-40B4-BE49-F238E27FC236}">
                <a16:creationId xmlns:a16="http://schemas.microsoft.com/office/drawing/2014/main" id="{CCFFB9F9-D330-4B30-BDB0-7137189A2734}"/>
              </a:ext>
            </a:extLst>
          </p:cNvPr>
          <p:cNvPicPr>
            <a:picLocks noChangeAspect="1"/>
          </p:cNvPicPr>
          <p:nvPr/>
        </p:nvPicPr>
        <p:blipFill>
          <a:blip r:embed="rId4"/>
          <a:stretch>
            <a:fillRect/>
          </a:stretch>
        </p:blipFill>
        <p:spPr>
          <a:xfrm>
            <a:off x="6304637" y="2627085"/>
            <a:ext cx="5125363" cy="3907256"/>
          </a:xfrm>
          <a:prstGeom prst="rect">
            <a:avLst/>
          </a:prstGeom>
        </p:spPr>
      </p:pic>
      <p:sp>
        <p:nvSpPr>
          <p:cNvPr id="3" name="TextBox 2"/>
          <p:cNvSpPr txBox="1"/>
          <p:nvPr/>
        </p:nvSpPr>
        <p:spPr>
          <a:xfrm>
            <a:off x="1251678" y="1874517"/>
            <a:ext cx="3357009"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t>Attack data N(0.5,</a:t>
            </a:r>
            <a:r>
              <a:rPr lang="el-GR" sz="2000" dirty="0"/>
              <a:t> </a:t>
            </a:r>
            <a:r>
              <a:rPr lang="en-US" sz="2000" dirty="0"/>
              <a:t>(</a:t>
            </a:r>
            <a:r>
              <a:rPr lang="el-GR" sz="2000" dirty="0"/>
              <a:t>η</a:t>
            </a:r>
            <a:r>
              <a:rPr lang="en-US" sz="2000" dirty="0"/>
              <a:t> 0.1)</a:t>
            </a:r>
            <a:r>
              <a:rPr lang="en-US" sz="2000" baseline="30000" dirty="0"/>
              <a:t>2</a:t>
            </a:r>
            <a:r>
              <a:rPr lang="en-US" sz="2000" dirty="0"/>
              <a:t>)</a:t>
            </a:r>
          </a:p>
        </p:txBody>
      </p:sp>
    </p:spTree>
    <p:extLst>
      <p:ext uri="{BB962C8B-B14F-4D97-AF65-F5344CB8AC3E}">
        <p14:creationId xmlns:p14="http://schemas.microsoft.com/office/powerpoint/2010/main" val="2096705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7353-BBFD-4F81-BFC1-46E15FC2649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D2C208D-9E7E-40A8-A3A8-7614A1E8C605}"/>
              </a:ext>
            </a:extLst>
          </p:cNvPr>
          <p:cNvSpPr>
            <a:spLocks noGrp="1"/>
          </p:cNvSpPr>
          <p:nvPr>
            <p:ph idx="1"/>
          </p:nvPr>
        </p:nvSpPr>
        <p:spPr/>
        <p:txBody>
          <a:bodyPr/>
          <a:lstStyle/>
          <a:p>
            <a:r>
              <a:rPr lang="en-US" dirty="0"/>
              <a:t>With the proliferation of </a:t>
            </a:r>
            <a:r>
              <a:rPr lang="en-US" dirty="0" err="1"/>
              <a:t>IoT</a:t>
            </a:r>
            <a:r>
              <a:rPr lang="en-US" dirty="0"/>
              <a:t> devices and vulnerabilities associated with them, there is an increasing need to cope with </a:t>
            </a:r>
            <a:r>
              <a:rPr lang="en-US" dirty="0" err="1"/>
              <a:t>IoT</a:t>
            </a:r>
            <a:r>
              <a:rPr lang="en-US" dirty="0"/>
              <a:t>-based attacks</a:t>
            </a:r>
          </a:p>
          <a:p>
            <a:r>
              <a:rPr lang="en-US" dirty="0"/>
              <a:t>MIAMI-DIL framework is proposed as an Intrusion Detection System in Smart Grid</a:t>
            </a:r>
          </a:p>
          <a:p>
            <a:pPr lvl="1"/>
            <a:r>
              <a:rPr lang="en-US" dirty="0"/>
              <a:t>Scalable</a:t>
            </a:r>
          </a:p>
          <a:p>
            <a:pPr lvl="1"/>
            <a:r>
              <a:rPr lang="en-US" dirty="0"/>
              <a:t>Online</a:t>
            </a:r>
          </a:p>
          <a:p>
            <a:pPr lvl="1"/>
            <a:r>
              <a:rPr lang="en-US" dirty="0"/>
              <a:t>Non-parametric</a:t>
            </a:r>
          </a:p>
          <a:p>
            <a:pPr lvl="1"/>
            <a:r>
              <a:rPr lang="en-US" dirty="0"/>
              <a:t>Protocol-agnostic &amp; free from any data type assumptions</a:t>
            </a:r>
          </a:p>
          <a:p>
            <a:r>
              <a:rPr lang="en-US" dirty="0"/>
              <a:t>ODIT is capable of timely and accurately detecting attacks</a:t>
            </a:r>
          </a:p>
        </p:txBody>
      </p:sp>
    </p:spTree>
    <p:extLst>
      <p:ext uri="{BB962C8B-B14F-4D97-AF65-F5344CB8AC3E}">
        <p14:creationId xmlns:p14="http://schemas.microsoft.com/office/powerpoint/2010/main" val="2249888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658F0E-F582-47E9-ABF3-608BB1838832}"/>
              </a:ext>
            </a:extLst>
          </p:cNvPr>
          <p:cNvSpPr/>
          <p:nvPr/>
        </p:nvSpPr>
        <p:spPr>
          <a:xfrm>
            <a:off x="1737209" y="2321004"/>
            <a:ext cx="9207260" cy="2215991"/>
          </a:xfrm>
          <a:prstGeom prst="rect">
            <a:avLst/>
          </a:prstGeom>
          <a:noFill/>
        </p:spPr>
        <p:txBody>
          <a:bodyPr wrap="square" lIns="91440" tIns="45720" rIns="91440" bIns="45720">
            <a:spAutoFit/>
          </a:bodyPr>
          <a:lstStyle/>
          <a:p>
            <a:pPr algn="ctr"/>
            <a:r>
              <a:rPr lang="en-US" sz="13800" b="0" cap="none" spc="0" dirty="0">
                <a:ln w="0"/>
                <a:solidFill>
                  <a:schemeClr val="tx1"/>
                </a:solidFill>
                <a:effectLst>
                  <a:outerShdw blurRad="38100" dist="19050" dir="2700000" algn="tl" rotWithShape="0">
                    <a:schemeClr val="dk1">
                      <a:alpha val="40000"/>
                    </a:schemeClr>
                  </a:outerShdw>
                </a:effectLst>
              </a:rPr>
              <a:t>Thank you</a:t>
            </a:r>
          </a:p>
        </p:txBody>
      </p:sp>
    </p:spTree>
    <p:extLst>
      <p:ext uri="{BB962C8B-B14F-4D97-AF65-F5344CB8AC3E}">
        <p14:creationId xmlns:p14="http://schemas.microsoft.com/office/powerpoint/2010/main" val="254085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275B-5AAC-479D-802E-5E1438723C8F}"/>
              </a:ext>
            </a:extLst>
          </p:cNvPr>
          <p:cNvSpPr>
            <a:spLocks noGrp="1"/>
          </p:cNvSpPr>
          <p:nvPr>
            <p:ph type="title"/>
          </p:nvPr>
        </p:nvSpPr>
        <p:spPr/>
        <p:txBody>
          <a:bodyPr anchor="ctr">
            <a:normAutofit/>
          </a:bodyPr>
          <a:lstStyle/>
          <a:p>
            <a:r>
              <a:rPr lang="en-US" sz="3600"/>
              <a:t>What is Smart grid?</a:t>
            </a:r>
          </a:p>
        </p:txBody>
      </p:sp>
      <p:sp>
        <p:nvSpPr>
          <p:cNvPr id="49" name="Content Placeholder 48">
            <a:extLst>
              <a:ext uri="{FF2B5EF4-FFF2-40B4-BE49-F238E27FC236}">
                <a16:creationId xmlns:a16="http://schemas.microsoft.com/office/drawing/2014/main" id="{270DB16D-C0E1-4CC1-A159-2809C07FCFB8}"/>
              </a:ext>
            </a:extLst>
          </p:cNvPr>
          <p:cNvSpPr>
            <a:spLocks noGrp="1"/>
          </p:cNvSpPr>
          <p:nvPr>
            <p:ph sz="half" idx="1"/>
          </p:nvPr>
        </p:nvSpPr>
        <p:spPr/>
        <p:txBody>
          <a:bodyPr>
            <a:normAutofit lnSpcReduction="10000"/>
          </a:bodyPr>
          <a:lstStyle/>
          <a:p>
            <a:r>
              <a:rPr lang="en-US" dirty="0"/>
              <a:t>Next generation power system</a:t>
            </a:r>
          </a:p>
          <a:p>
            <a:r>
              <a:rPr lang="en-US" dirty="0"/>
              <a:t>Need for:</a:t>
            </a:r>
          </a:p>
          <a:p>
            <a:pPr lvl="1"/>
            <a:r>
              <a:rPr lang="en-US" dirty="0"/>
              <a:t>More reliable</a:t>
            </a:r>
          </a:p>
          <a:p>
            <a:pPr lvl="1"/>
            <a:r>
              <a:rPr lang="en-US" dirty="0"/>
              <a:t>More efficient</a:t>
            </a:r>
          </a:p>
          <a:p>
            <a:pPr lvl="1"/>
            <a:r>
              <a:rPr lang="en-US" dirty="0"/>
              <a:t>More Secure</a:t>
            </a:r>
          </a:p>
          <a:p>
            <a:pPr lvl="1"/>
            <a:r>
              <a:rPr lang="en-US" dirty="0"/>
              <a:t>Greener</a:t>
            </a:r>
          </a:p>
          <a:p>
            <a:r>
              <a:rPr lang="en-US" dirty="0"/>
              <a:t>Enables two-way data communication</a:t>
            </a:r>
          </a:p>
          <a:p>
            <a:pPr lvl="1"/>
            <a:r>
              <a:rPr lang="en-US" dirty="0"/>
              <a:t>Real-time monitoring of smart grid</a:t>
            </a:r>
          </a:p>
          <a:p>
            <a:r>
              <a:rPr lang="en-US" dirty="0"/>
              <a:t>Data collection purposes</a:t>
            </a:r>
          </a:p>
          <a:p>
            <a:endParaRPr lang="en-US" dirty="0"/>
          </a:p>
          <a:p>
            <a:pPr lvl="1"/>
            <a:endParaRPr lang="en-US" dirty="0"/>
          </a:p>
          <a:p>
            <a:endParaRPr lang="en-US" dirty="0"/>
          </a:p>
          <a:p>
            <a:endParaRPr lang="en-US" dirty="0"/>
          </a:p>
          <a:p>
            <a:endParaRPr lang="en-US" dirty="0"/>
          </a:p>
        </p:txBody>
      </p:sp>
      <p:graphicFrame>
        <p:nvGraphicFramePr>
          <p:cNvPr id="68" name="Content Placeholder 67">
            <a:extLst>
              <a:ext uri="{FF2B5EF4-FFF2-40B4-BE49-F238E27FC236}">
                <a16:creationId xmlns:a16="http://schemas.microsoft.com/office/drawing/2014/main" id="{EA77FF07-0000-4CB1-A6F3-400617C08436}"/>
              </a:ext>
            </a:extLst>
          </p:cNvPr>
          <p:cNvGraphicFramePr>
            <a:graphicFrameLocks noGrp="1"/>
          </p:cNvGraphicFramePr>
          <p:nvPr>
            <p:ph sz="half" idx="2"/>
            <p:extLst>
              <p:ext uri="{D42A27DB-BD31-4B8C-83A1-F6EECF244321}">
                <p14:modId xmlns:p14="http://schemas.microsoft.com/office/powerpoint/2010/main" val="2901967440"/>
              </p:ext>
            </p:extLst>
          </p:nvPr>
        </p:nvGraphicFramePr>
        <p:xfrm>
          <a:off x="5240569" y="946203"/>
          <a:ext cx="6034378" cy="551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27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B621C7DA-8F5C-43AC-82D2-9426CBD371FD}"/>
              </a:ext>
            </a:extLst>
          </p:cNvPr>
          <p:cNvPicPr>
            <a:picLocks noChangeAspect="1"/>
          </p:cNvPicPr>
          <p:nvPr/>
        </p:nvPicPr>
        <p:blipFill>
          <a:blip r:embed="rId3"/>
          <a:stretch>
            <a:fillRect/>
          </a:stretch>
        </p:blipFill>
        <p:spPr>
          <a:xfrm>
            <a:off x="6174295" y="1093161"/>
            <a:ext cx="5579662" cy="5537813"/>
          </a:xfrm>
          <a:prstGeom prst="rect">
            <a:avLst/>
          </a:prstGeom>
        </p:spPr>
      </p:pic>
      <p:sp>
        <p:nvSpPr>
          <p:cNvPr id="2" name="Title 1">
            <a:extLst>
              <a:ext uri="{FF2B5EF4-FFF2-40B4-BE49-F238E27FC236}">
                <a16:creationId xmlns:a16="http://schemas.microsoft.com/office/drawing/2014/main" id="{7E953A94-B3B6-4E07-9045-10C6412AE6AA}"/>
              </a:ext>
            </a:extLst>
          </p:cNvPr>
          <p:cNvSpPr>
            <a:spLocks noGrp="1"/>
          </p:cNvSpPr>
          <p:nvPr>
            <p:ph type="title"/>
          </p:nvPr>
        </p:nvSpPr>
        <p:spPr>
          <a:xfrm>
            <a:off x="1251677" y="645105"/>
            <a:ext cx="4890331" cy="1320855"/>
          </a:xfrm>
        </p:spPr>
        <p:txBody>
          <a:bodyPr>
            <a:normAutofit/>
          </a:bodyPr>
          <a:lstStyle/>
          <a:p>
            <a:r>
              <a:rPr lang="en-US" sz="4400" dirty="0"/>
              <a:t>Smart grid model</a:t>
            </a:r>
          </a:p>
        </p:txBody>
      </p:sp>
      <mc:AlternateContent xmlns:mc="http://schemas.openxmlformats.org/markup-compatibility/2006" xmlns:a14="http://schemas.microsoft.com/office/drawing/2010/main">
        <mc:Choice Requires="a14">
          <p:sp>
            <p:nvSpPr>
              <p:cNvPr id="65" name="Flowchart: Merge 64">
                <a:extLst>
                  <a:ext uri="{FF2B5EF4-FFF2-40B4-BE49-F238E27FC236}">
                    <a16:creationId xmlns:a16="http://schemas.microsoft.com/office/drawing/2014/main" id="{B5D04DBF-391E-46BB-827E-D9C23CFCECB9}"/>
                  </a:ext>
                </a:extLst>
              </p:cNvPr>
              <p:cNvSpPr/>
              <p:nvPr/>
            </p:nvSpPr>
            <p:spPr>
              <a:xfrm>
                <a:off x="2951193" y="2514000"/>
                <a:ext cx="1491298" cy="426432"/>
              </a:xfrm>
              <a:prstGeom prst="flowChartMerg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𝐶𝐶</m:t>
                      </m:r>
                    </m:oMath>
                  </m:oMathPara>
                </a14:m>
                <a:endParaRPr lang="en-US" dirty="0">
                  <a:solidFill>
                    <a:schemeClr val="tx1"/>
                  </a:solidFill>
                </a:endParaRPr>
              </a:p>
            </p:txBody>
          </p:sp>
        </mc:Choice>
        <mc:Fallback xmlns="">
          <p:sp>
            <p:nvSpPr>
              <p:cNvPr id="65" name="Flowchart: Merge 64">
                <a:extLst>
                  <a:ext uri="{FF2B5EF4-FFF2-40B4-BE49-F238E27FC236}">
                    <a16:creationId xmlns:a16="http://schemas.microsoft.com/office/drawing/2014/main" id="{B5D04DBF-391E-46BB-827E-D9C23CFCECB9}"/>
                  </a:ext>
                </a:extLst>
              </p:cNvPr>
              <p:cNvSpPr>
                <a:spLocks noRot="1" noChangeAspect="1" noMove="1" noResize="1" noEditPoints="1" noAdjustHandles="1" noChangeArrowheads="1" noChangeShapeType="1" noTextEdit="1"/>
              </p:cNvSpPr>
              <p:nvPr/>
            </p:nvSpPr>
            <p:spPr>
              <a:xfrm>
                <a:off x="2951193" y="2514000"/>
                <a:ext cx="1491298" cy="426432"/>
              </a:xfrm>
              <a:prstGeom prst="flowChartMerge">
                <a:avLst/>
              </a:prstGeom>
              <a:blipFill>
                <a:blip r:embed="rId4"/>
                <a:stretch>
                  <a:fillRect t="-138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82A5A002-E27F-457F-A537-EE3F88540DAE}"/>
                  </a:ext>
                </a:extLst>
              </p:cNvPr>
              <p:cNvSpPr/>
              <p:nvPr/>
            </p:nvSpPr>
            <p:spPr>
              <a:xfrm>
                <a:off x="1100108" y="3494230"/>
                <a:ext cx="793630" cy="38531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𝐷𝐴</m:t>
                      </m:r>
                      <m:r>
                        <a:rPr lang="en-US" b="0" i="1" dirty="0" smtClean="0">
                          <a:solidFill>
                            <a:schemeClr val="tx1"/>
                          </a:solidFill>
                          <a:latin typeface="Cambria Math" panose="02040503050406030204" pitchFamily="18" charset="0"/>
                        </a:rPr>
                        <m:t> 1</m:t>
                      </m:r>
                    </m:oMath>
                  </m:oMathPara>
                </a14:m>
                <a:endParaRPr lang="en-US" dirty="0">
                  <a:solidFill>
                    <a:schemeClr val="tx1"/>
                  </a:solidFill>
                </a:endParaRPr>
              </a:p>
            </p:txBody>
          </p:sp>
        </mc:Choice>
        <mc:Fallback xmlns="">
          <p:sp>
            <p:nvSpPr>
              <p:cNvPr id="66" name="Rectangle 65">
                <a:extLst>
                  <a:ext uri="{FF2B5EF4-FFF2-40B4-BE49-F238E27FC236}">
                    <a16:creationId xmlns:a16="http://schemas.microsoft.com/office/drawing/2014/main" id="{82A5A002-E27F-457F-A537-EE3F88540DAE}"/>
                  </a:ext>
                </a:extLst>
              </p:cNvPr>
              <p:cNvSpPr>
                <a:spLocks noRot="1" noChangeAspect="1" noMove="1" noResize="1" noEditPoints="1" noAdjustHandles="1" noChangeArrowheads="1" noChangeShapeType="1" noTextEdit="1"/>
              </p:cNvSpPr>
              <p:nvPr/>
            </p:nvSpPr>
            <p:spPr>
              <a:xfrm>
                <a:off x="1100108" y="3494230"/>
                <a:ext cx="793630" cy="385313"/>
              </a:xfrm>
              <a:prstGeom prst="rect">
                <a:avLst/>
              </a:prstGeom>
              <a:blipFill>
                <a:blip r:embed="rId5"/>
                <a:stretch>
                  <a:fillRect/>
                </a:stretch>
              </a:blipFill>
              <a:ln>
                <a:solidFill>
                  <a:schemeClr val="bg1">
                    <a:lumMod val="8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692F43C1-9405-41E2-B06A-F99DABFFD62E}"/>
                  </a:ext>
                </a:extLst>
              </p:cNvPr>
              <p:cNvSpPr/>
              <p:nvPr/>
            </p:nvSpPr>
            <p:spPr>
              <a:xfrm>
                <a:off x="3300027" y="3498273"/>
                <a:ext cx="793630" cy="38531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𝐷𝐴</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𝑖</m:t>
                      </m:r>
                    </m:oMath>
                  </m:oMathPara>
                </a14:m>
                <a:endParaRPr lang="en-US" dirty="0">
                  <a:solidFill>
                    <a:schemeClr val="tx1"/>
                  </a:solidFill>
                </a:endParaRPr>
              </a:p>
            </p:txBody>
          </p:sp>
        </mc:Choice>
        <mc:Fallback xmlns="">
          <p:sp>
            <p:nvSpPr>
              <p:cNvPr id="67" name="Rectangle 66">
                <a:extLst>
                  <a:ext uri="{FF2B5EF4-FFF2-40B4-BE49-F238E27FC236}">
                    <a16:creationId xmlns:a16="http://schemas.microsoft.com/office/drawing/2014/main" id="{692F43C1-9405-41E2-B06A-F99DABFFD62E}"/>
                  </a:ext>
                </a:extLst>
              </p:cNvPr>
              <p:cNvSpPr>
                <a:spLocks noRot="1" noChangeAspect="1" noMove="1" noResize="1" noEditPoints="1" noAdjustHandles="1" noChangeArrowheads="1" noChangeShapeType="1" noTextEdit="1"/>
              </p:cNvSpPr>
              <p:nvPr/>
            </p:nvSpPr>
            <p:spPr>
              <a:xfrm>
                <a:off x="3300027" y="3498273"/>
                <a:ext cx="793630" cy="385313"/>
              </a:xfrm>
              <a:prstGeom prst="rect">
                <a:avLst/>
              </a:prstGeom>
              <a:blipFill>
                <a:blip r:embed="rId6"/>
                <a:stretch>
                  <a:fillRect/>
                </a:stretch>
              </a:blipFill>
              <a:ln>
                <a:solidFill>
                  <a:schemeClr val="bg1">
                    <a:lumMod val="8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2B5382DC-FC7E-43E2-BBB7-0C2FAACDE6CD}"/>
                  </a:ext>
                </a:extLst>
              </p:cNvPr>
              <p:cNvSpPr/>
              <p:nvPr/>
            </p:nvSpPr>
            <p:spPr>
              <a:xfrm>
                <a:off x="5183605" y="3504649"/>
                <a:ext cx="793630" cy="38531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𝐷𝐴</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𝑁</m:t>
                      </m:r>
                    </m:oMath>
                  </m:oMathPara>
                </a14:m>
                <a:endParaRPr lang="en-US" dirty="0">
                  <a:solidFill>
                    <a:schemeClr val="tx1"/>
                  </a:solidFill>
                </a:endParaRPr>
              </a:p>
            </p:txBody>
          </p:sp>
        </mc:Choice>
        <mc:Fallback xmlns="">
          <p:sp>
            <p:nvSpPr>
              <p:cNvPr id="68" name="Rectangle 67">
                <a:extLst>
                  <a:ext uri="{FF2B5EF4-FFF2-40B4-BE49-F238E27FC236}">
                    <a16:creationId xmlns:a16="http://schemas.microsoft.com/office/drawing/2014/main" id="{2B5382DC-FC7E-43E2-BBB7-0C2FAACDE6CD}"/>
                  </a:ext>
                </a:extLst>
              </p:cNvPr>
              <p:cNvSpPr>
                <a:spLocks noRot="1" noChangeAspect="1" noMove="1" noResize="1" noEditPoints="1" noAdjustHandles="1" noChangeArrowheads="1" noChangeShapeType="1" noTextEdit="1"/>
              </p:cNvSpPr>
              <p:nvPr/>
            </p:nvSpPr>
            <p:spPr>
              <a:xfrm>
                <a:off x="5183605" y="3504649"/>
                <a:ext cx="793630" cy="385313"/>
              </a:xfrm>
              <a:prstGeom prst="rect">
                <a:avLst/>
              </a:prstGeom>
              <a:blipFill>
                <a:blip r:embed="rId7"/>
                <a:stretch>
                  <a:fillRect/>
                </a:stretch>
              </a:blipFill>
              <a:ln>
                <a:solidFill>
                  <a:schemeClr val="bg1">
                    <a:lumMod val="8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Oval 68">
                <a:extLst>
                  <a:ext uri="{FF2B5EF4-FFF2-40B4-BE49-F238E27FC236}">
                    <a16:creationId xmlns:a16="http://schemas.microsoft.com/office/drawing/2014/main" id="{779D1C5C-5752-4E94-8463-AD5CE3995D8D}"/>
                  </a:ext>
                </a:extLst>
              </p:cNvPr>
              <p:cNvSpPr/>
              <p:nvPr/>
            </p:nvSpPr>
            <p:spPr>
              <a:xfrm>
                <a:off x="1462745" y="4498938"/>
                <a:ext cx="684362" cy="373811"/>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𝑆𝑀</m:t>
                      </m:r>
                      <m:r>
                        <a:rPr lang="en-US" b="0" i="1" smtClean="0">
                          <a:solidFill>
                            <a:schemeClr val="tx1"/>
                          </a:solidFill>
                          <a:latin typeface="Cambria Math" panose="02040503050406030204" pitchFamily="18" charset="0"/>
                        </a:rPr>
                        <m:t> 1</m:t>
                      </m:r>
                    </m:oMath>
                  </m:oMathPara>
                </a14:m>
                <a:endParaRPr lang="en-US" dirty="0"/>
              </a:p>
            </p:txBody>
          </p:sp>
        </mc:Choice>
        <mc:Fallback xmlns="">
          <p:sp>
            <p:nvSpPr>
              <p:cNvPr id="69" name="Oval 68">
                <a:extLst>
                  <a:ext uri="{FF2B5EF4-FFF2-40B4-BE49-F238E27FC236}">
                    <a16:creationId xmlns:a16="http://schemas.microsoft.com/office/drawing/2014/main" id="{779D1C5C-5752-4E94-8463-AD5CE3995D8D}"/>
                  </a:ext>
                </a:extLst>
              </p:cNvPr>
              <p:cNvSpPr>
                <a:spLocks noRot="1" noChangeAspect="1" noMove="1" noResize="1" noEditPoints="1" noAdjustHandles="1" noChangeArrowheads="1" noChangeShapeType="1" noTextEdit="1"/>
              </p:cNvSpPr>
              <p:nvPr/>
            </p:nvSpPr>
            <p:spPr>
              <a:xfrm>
                <a:off x="1462745" y="4498938"/>
                <a:ext cx="684362" cy="373811"/>
              </a:xfrm>
              <a:prstGeom prst="ellipse">
                <a:avLst/>
              </a:prstGeom>
              <a:blipFill>
                <a:blip r:embed="rId8"/>
                <a:stretch>
                  <a:fillRect l="-2632"/>
                </a:stretch>
              </a:blipFill>
              <a:ln>
                <a:solidFill>
                  <a:schemeClr val="accent5">
                    <a:lumMod val="40000"/>
                    <a:lumOff val="6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Oval 69">
                <a:extLst>
                  <a:ext uri="{FF2B5EF4-FFF2-40B4-BE49-F238E27FC236}">
                    <a16:creationId xmlns:a16="http://schemas.microsoft.com/office/drawing/2014/main" id="{584A9D6F-BD14-43EB-9F5C-B2A186D4EDEE}"/>
                  </a:ext>
                </a:extLst>
              </p:cNvPr>
              <p:cNvSpPr/>
              <p:nvPr/>
            </p:nvSpPr>
            <p:spPr>
              <a:xfrm>
                <a:off x="3354661" y="4498937"/>
                <a:ext cx="684362" cy="373811"/>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𝑆𝑀</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𝑗</m:t>
                      </m:r>
                    </m:oMath>
                  </m:oMathPara>
                </a14:m>
                <a:endParaRPr lang="en-US" dirty="0"/>
              </a:p>
            </p:txBody>
          </p:sp>
        </mc:Choice>
        <mc:Fallback xmlns="">
          <p:sp>
            <p:nvSpPr>
              <p:cNvPr id="70" name="Oval 69">
                <a:extLst>
                  <a:ext uri="{FF2B5EF4-FFF2-40B4-BE49-F238E27FC236}">
                    <a16:creationId xmlns:a16="http://schemas.microsoft.com/office/drawing/2014/main" id="{584A9D6F-BD14-43EB-9F5C-B2A186D4EDEE}"/>
                  </a:ext>
                </a:extLst>
              </p:cNvPr>
              <p:cNvSpPr>
                <a:spLocks noRot="1" noChangeAspect="1" noMove="1" noResize="1" noEditPoints="1" noAdjustHandles="1" noChangeArrowheads="1" noChangeShapeType="1" noTextEdit="1"/>
              </p:cNvSpPr>
              <p:nvPr/>
            </p:nvSpPr>
            <p:spPr>
              <a:xfrm>
                <a:off x="3354661" y="4498937"/>
                <a:ext cx="684362" cy="373811"/>
              </a:xfrm>
              <a:prstGeom prst="ellipse">
                <a:avLst/>
              </a:prstGeom>
              <a:blipFill>
                <a:blip r:embed="rId9"/>
                <a:stretch>
                  <a:fillRect b="-12698"/>
                </a:stretch>
              </a:blipFill>
              <a:ln>
                <a:solidFill>
                  <a:schemeClr val="accent5">
                    <a:lumMod val="40000"/>
                    <a:lumOff val="6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Oval 70">
                <a:extLst>
                  <a:ext uri="{FF2B5EF4-FFF2-40B4-BE49-F238E27FC236}">
                    <a16:creationId xmlns:a16="http://schemas.microsoft.com/office/drawing/2014/main" id="{8F344706-2238-425C-9C8A-A9E73CA10378}"/>
                  </a:ext>
                </a:extLst>
              </p:cNvPr>
              <p:cNvSpPr/>
              <p:nvPr/>
            </p:nvSpPr>
            <p:spPr>
              <a:xfrm>
                <a:off x="5014319" y="4501811"/>
                <a:ext cx="684362" cy="373811"/>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𝑆𝑀</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𝐽</m:t>
                      </m:r>
                    </m:oMath>
                  </m:oMathPara>
                </a14:m>
                <a:endParaRPr lang="en-US" dirty="0"/>
              </a:p>
            </p:txBody>
          </p:sp>
        </mc:Choice>
        <mc:Fallback xmlns="">
          <p:sp>
            <p:nvSpPr>
              <p:cNvPr id="71" name="Oval 70">
                <a:extLst>
                  <a:ext uri="{FF2B5EF4-FFF2-40B4-BE49-F238E27FC236}">
                    <a16:creationId xmlns:a16="http://schemas.microsoft.com/office/drawing/2014/main" id="{8F344706-2238-425C-9C8A-A9E73CA10378}"/>
                  </a:ext>
                </a:extLst>
              </p:cNvPr>
              <p:cNvSpPr>
                <a:spLocks noRot="1" noChangeAspect="1" noMove="1" noResize="1" noEditPoints="1" noAdjustHandles="1" noChangeArrowheads="1" noChangeShapeType="1" noTextEdit="1"/>
              </p:cNvSpPr>
              <p:nvPr/>
            </p:nvSpPr>
            <p:spPr>
              <a:xfrm>
                <a:off x="5014319" y="4501811"/>
                <a:ext cx="684362" cy="373811"/>
              </a:xfrm>
              <a:prstGeom prst="ellipse">
                <a:avLst/>
              </a:prstGeom>
              <a:blipFill>
                <a:blip r:embed="rId10"/>
                <a:stretch>
                  <a:fillRect b="-9375"/>
                </a:stretch>
              </a:blipFill>
              <a:ln>
                <a:solidFill>
                  <a:schemeClr val="accent5">
                    <a:lumMod val="40000"/>
                    <a:lumOff val="6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Flowchart: Decision 71">
                <a:extLst>
                  <a:ext uri="{FF2B5EF4-FFF2-40B4-BE49-F238E27FC236}">
                    <a16:creationId xmlns:a16="http://schemas.microsoft.com/office/drawing/2014/main" id="{A2370158-28B1-4F4F-A224-E1684D221605}"/>
                  </a:ext>
                </a:extLst>
              </p:cNvPr>
              <p:cNvSpPr/>
              <p:nvPr/>
            </p:nvSpPr>
            <p:spPr>
              <a:xfrm>
                <a:off x="2232325" y="5275315"/>
                <a:ext cx="718867" cy="368061"/>
              </a:xfrm>
              <a:prstGeom prst="flowChartDecision">
                <a:avLst/>
              </a:prstGeom>
              <a:solidFill>
                <a:srgbClr val="98EE96"/>
              </a:solidFill>
              <a:ln>
                <a:solidFill>
                  <a:srgbClr val="98E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𝑆𝐴</m:t>
                      </m:r>
                      <m:r>
                        <a:rPr lang="en-US" sz="1400" b="0" i="1" smtClean="0">
                          <a:solidFill>
                            <a:schemeClr val="tx1"/>
                          </a:solidFill>
                          <a:latin typeface="Cambria Math" panose="02040503050406030204" pitchFamily="18" charset="0"/>
                        </a:rPr>
                        <m:t> 1</m:t>
                      </m:r>
                    </m:oMath>
                  </m:oMathPara>
                </a14:m>
                <a:endParaRPr lang="en-US" dirty="0"/>
              </a:p>
            </p:txBody>
          </p:sp>
        </mc:Choice>
        <mc:Fallback xmlns="">
          <p:sp>
            <p:nvSpPr>
              <p:cNvPr id="72" name="Flowchart: Decision 71">
                <a:extLst>
                  <a:ext uri="{FF2B5EF4-FFF2-40B4-BE49-F238E27FC236}">
                    <a16:creationId xmlns:a16="http://schemas.microsoft.com/office/drawing/2014/main" id="{A2370158-28B1-4F4F-A224-E1684D221605}"/>
                  </a:ext>
                </a:extLst>
              </p:cNvPr>
              <p:cNvSpPr>
                <a:spLocks noRot="1" noChangeAspect="1" noMove="1" noResize="1" noEditPoints="1" noAdjustHandles="1" noChangeArrowheads="1" noChangeShapeType="1" noTextEdit="1"/>
              </p:cNvSpPr>
              <p:nvPr/>
            </p:nvSpPr>
            <p:spPr>
              <a:xfrm>
                <a:off x="2232325" y="5275315"/>
                <a:ext cx="718867" cy="368061"/>
              </a:xfrm>
              <a:prstGeom prst="flowChartDecision">
                <a:avLst/>
              </a:prstGeom>
              <a:blipFill>
                <a:blip r:embed="rId11"/>
                <a:stretch>
                  <a:fillRect/>
                </a:stretch>
              </a:blipFill>
              <a:ln>
                <a:solidFill>
                  <a:srgbClr val="98EE96"/>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Flowchart: Decision 72">
                <a:extLst>
                  <a:ext uri="{FF2B5EF4-FFF2-40B4-BE49-F238E27FC236}">
                    <a16:creationId xmlns:a16="http://schemas.microsoft.com/office/drawing/2014/main" id="{FA0A4985-2D4D-4103-942A-473D4EF63E7E}"/>
                  </a:ext>
                </a:extLst>
              </p:cNvPr>
              <p:cNvSpPr/>
              <p:nvPr/>
            </p:nvSpPr>
            <p:spPr>
              <a:xfrm>
                <a:off x="3337409" y="5275314"/>
                <a:ext cx="718867" cy="368061"/>
              </a:xfrm>
              <a:prstGeom prst="flowChartDecision">
                <a:avLst/>
              </a:prstGeom>
              <a:solidFill>
                <a:srgbClr val="98EE96"/>
              </a:solidFill>
              <a:ln>
                <a:solidFill>
                  <a:srgbClr val="98E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𝑆𝐴</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𝑘</m:t>
                      </m:r>
                    </m:oMath>
                  </m:oMathPara>
                </a14:m>
                <a:endParaRPr lang="en-US" dirty="0"/>
              </a:p>
            </p:txBody>
          </p:sp>
        </mc:Choice>
        <mc:Fallback xmlns="">
          <p:sp>
            <p:nvSpPr>
              <p:cNvPr id="73" name="Flowchart: Decision 72">
                <a:extLst>
                  <a:ext uri="{FF2B5EF4-FFF2-40B4-BE49-F238E27FC236}">
                    <a16:creationId xmlns:a16="http://schemas.microsoft.com/office/drawing/2014/main" id="{FA0A4985-2D4D-4103-942A-473D4EF63E7E}"/>
                  </a:ext>
                </a:extLst>
              </p:cNvPr>
              <p:cNvSpPr>
                <a:spLocks noRot="1" noChangeAspect="1" noMove="1" noResize="1" noEditPoints="1" noAdjustHandles="1" noChangeArrowheads="1" noChangeShapeType="1" noTextEdit="1"/>
              </p:cNvSpPr>
              <p:nvPr/>
            </p:nvSpPr>
            <p:spPr>
              <a:xfrm>
                <a:off x="3337409" y="5275314"/>
                <a:ext cx="718867" cy="368061"/>
              </a:xfrm>
              <a:prstGeom prst="flowChartDecision">
                <a:avLst/>
              </a:prstGeom>
              <a:blipFill>
                <a:blip r:embed="rId12"/>
                <a:stretch>
                  <a:fillRect/>
                </a:stretch>
              </a:blipFill>
              <a:ln>
                <a:solidFill>
                  <a:srgbClr val="98EE96"/>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Flowchart: Decision 73">
                <a:extLst>
                  <a:ext uri="{FF2B5EF4-FFF2-40B4-BE49-F238E27FC236}">
                    <a16:creationId xmlns:a16="http://schemas.microsoft.com/office/drawing/2014/main" id="{569A2E83-F2E7-432B-A29C-27EE9CFBD976}"/>
                  </a:ext>
                </a:extLst>
              </p:cNvPr>
              <p:cNvSpPr/>
              <p:nvPr/>
            </p:nvSpPr>
            <p:spPr>
              <a:xfrm>
                <a:off x="4399490" y="5275313"/>
                <a:ext cx="718867" cy="368061"/>
              </a:xfrm>
              <a:prstGeom prst="flowChartDecision">
                <a:avLst/>
              </a:prstGeom>
              <a:solidFill>
                <a:srgbClr val="98EE96"/>
              </a:solidFill>
              <a:ln>
                <a:solidFill>
                  <a:srgbClr val="98E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𝑆𝐴</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𝐾</m:t>
                      </m:r>
                    </m:oMath>
                  </m:oMathPara>
                </a14:m>
                <a:endParaRPr lang="en-US" dirty="0"/>
              </a:p>
            </p:txBody>
          </p:sp>
        </mc:Choice>
        <mc:Fallback xmlns="">
          <p:sp>
            <p:nvSpPr>
              <p:cNvPr id="74" name="Flowchart: Decision 73">
                <a:extLst>
                  <a:ext uri="{FF2B5EF4-FFF2-40B4-BE49-F238E27FC236}">
                    <a16:creationId xmlns:a16="http://schemas.microsoft.com/office/drawing/2014/main" id="{569A2E83-F2E7-432B-A29C-27EE9CFBD976}"/>
                  </a:ext>
                </a:extLst>
              </p:cNvPr>
              <p:cNvSpPr>
                <a:spLocks noRot="1" noChangeAspect="1" noMove="1" noResize="1" noEditPoints="1" noAdjustHandles="1" noChangeArrowheads="1" noChangeShapeType="1" noTextEdit="1"/>
              </p:cNvSpPr>
              <p:nvPr/>
            </p:nvSpPr>
            <p:spPr>
              <a:xfrm>
                <a:off x="4399490" y="5275313"/>
                <a:ext cx="718867" cy="368061"/>
              </a:xfrm>
              <a:prstGeom prst="flowChartDecision">
                <a:avLst/>
              </a:prstGeom>
              <a:blipFill>
                <a:blip r:embed="rId13"/>
                <a:stretch>
                  <a:fillRect/>
                </a:stretch>
              </a:blipFill>
              <a:ln>
                <a:solidFill>
                  <a:srgbClr val="98EE96"/>
                </a:solidFill>
              </a:ln>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6A5B7ED4-E291-4FA2-A53F-2E8DC0F8CD98}"/>
              </a:ext>
            </a:extLst>
          </p:cNvPr>
          <p:cNvCxnSpPr>
            <a:stCxn id="72" idx="0"/>
            <a:endCxn id="70" idx="3"/>
          </p:cNvCxnSpPr>
          <p:nvPr/>
        </p:nvCxnSpPr>
        <p:spPr>
          <a:xfrm flipV="1">
            <a:off x="2591759" y="4818005"/>
            <a:ext cx="863124" cy="457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C046FD0E-2F9B-43B1-8A46-F911C06D4E06}"/>
              </a:ext>
            </a:extLst>
          </p:cNvPr>
          <p:cNvCxnSpPr>
            <a:cxnSpLocks/>
            <a:stCxn id="73" idx="0"/>
            <a:endCxn id="70" idx="4"/>
          </p:cNvCxnSpPr>
          <p:nvPr/>
        </p:nvCxnSpPr>
        <p:spPr>
          <a:xfrm flipH="1" flipV="1">
            <a:off x="3696842" y="4872748"/>
            <a:ext cx="1" cy="402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F418A50B-1509-4087-99E5-0381E3F8FF9C}"/>
              </a:ext>
            </a:extLst>
          </p:cNvPr>
          <p:cNvCxnSpPr>
            <a:stCxn id="74" idx="0"/>
            <a:endCxn id="70" idx="5"/>
          </p:cNvCxnSpPr>
          <p:nvPr/>
        </p:nvCxnSpPr>
        <p:spPr>
          <a:xfrm flipH="1" flipV="1">
            <a:off x="3938801" y="4818005"/>
            <a:ext cx="820123" cy="457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689B94AA-7894-48B0-8851-9F7C9521D048}"/>
              </a:ext>
            </a:extLst>
          </p:cNvPr>
          <p:cNvCxnSpPr>
            <a:stCxn id="69" idx="7"/>
          </p:cNvCxnSpPr>
          <p:nvPr/>
        </p:nvCxnSpPr>
        <p:spPr>
          <a:xfrm flipV="1">
            <a:off x="2046885" y="3879218"/>
            <a:ext cx="1540832" cy="674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80AC68AA-2C6D-4803-BE2A-03AE7B801320}"/>
              </a:ext>
            </a:extLst>
          </p:cNvPr>
          <p:cNvCxnSpPr>
            <a:stCxn id="70" idx="0"/>
            <a:endCxn id="67" idx="2"/>
          </p:cNvCxnSpPr>
          <p:nvPr/>
        </p:nvCxnSpPr>
        <p:spPr>
          <a:xfrm flipV="1">
            <a:off x="3696842" y="3883586"/>
            <a:ext cx="0" cy="615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553EA362-EF09-4760-977A-73E6E0E4AB14}"/>
              </a:ext>
            </a:extLst>
          </p:cNvPr>
          <p:cNvCxnSpPr>
            <a:stCxn id="71" idx="1"/>
          </p:cNvCxnSpPr>
          <p:nvPr/>
        </p:nvCxnSpPr>
        <p:spPr>
          <a:xfrm flipH="1" flipV="1">
            <a:off x="3782715" y="3879218"/>
            <a:ext cx="1331826" cy="677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C57BB341-9A19-4269-90FC-B15CE3B9FFC4}"/>
              </a:ext>
            </a:extLst>
          </p:cNvPr>
          <p:cNvCxnSpPr>
            <a:cxnSpLocks/>
            <a:stCxn id="66" idx="0"/>
            <a:endCxn id="65" idx="1"/>
          </p:cNvCxnSpPr>
          <p:nvPr/>
        </p:nvCxnSpPr>
        <p:spPr>
          <a:xfrm flipV="1">
            <a:off x="1496923" y="2727216"/>
            <a:ext cx="1827095" cy="7670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6D2F8D05-E0CB-4D8D-BFBC-D7E0E81DFB74}"/>
              </a:ext>
            </a:extLst>
          </p:cNvPr>
          <p:cNvCxnSpPr>
            <a:stCxn id="67" idx="0"/>
            <a:endCxn id="65" idx="2"/>
          </p:cNvCxnSpPr>
          <p:nvPr/>
        </p:nvCxnSpPr>
        <p:spPr>
          <a:xfrm flipV="1">
            <a:off x="3696842" y="2940432"/>
            <a:ext cx="0" cy="5578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3A0F020A-ABBD-4B80-8BD0-7E5511A6F602}"/>
              </a:ext>
            </a:extLst>
          </p:cNvPr>
          <p:cNvCxnSpPr>
            <a:cxnSpLocks/>
            <a:stCxn id="68" idx="0"/>
            <a:endCxn id="65" idx="3"/>
          </p:cNvCxnSpPr>
          <p:nvPr/>
        </p:nvCxnSpPr>
        <p:spPr>
          <a:xfrm flipH="1" flipV="1">
            <a:off x="4069667" y="2727216"/>
            <a:ext cx="1510753" cy="777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6B423865-940A-4EAB-95FF-9CF4ECF76D2D}"/>
                  </a:ext>
                </a:extLst>
              </p:cNvPr>
              <p:cNvSpPr txBox="1"/>
              <p:nvPr/>
            </p:nvSpPr>
            <p:spPr>
              <a:xfrm>
                <a:off x="2342583" y="4032275"/>
                <a:ext cx="45719" cy="317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𝑦</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m:t>
                          </m:r>
                          <m:r>
                            <a:rPr lang="en-US" sz="1400" b="0" i="1" smtClean="0">
                              <a:latin typeface="Cambria Math" panose="02040503050406030204" pitchFamily="18" charset="0"/>
                            </a:rPr>
                            <m:t>1</m:t>
                          </m:r>
                        </m:sup>
                      </m:sSubSup>
                    </m:oMath>
                  </m:oMathPara>
                </a14:m>
                <a:endParaRPr lang="en-US" sz="1400" dirty="0"/>
              </a:p>
            </p:txBody>
          </p:sp>
        </mc:Choice>
        <mc:Fallback xmlns="">
          <p:sp>
            <p:nvSpPr>
              <p:cNvPr id="84" name="TextBox 83">
                <a:extLst>
                  <a:ext uri="{FF2B5EF4-FFF2-40B4-BE49-F238E27FC236}">
                    <a16:creationId xmlns:a16="http://schemas.microsoft.com/office/drawing/2014/main" id="{6B423865-940A-4EAB-95FF-9CF4ECF76D2D}"/>
                  </a:ext>
                </a:extLst>
              </p:cNvPr>
              <p:cNvSpPr txBox="1">
                <a:spLocks noRot="1" noChangeAspect="1" noMove="1" noResize="1" noEditPoints="1" noAdjustHandles="1" noChangeArrowheads="1" noChangeShapeType="1" noTextEdit="1"/>
              </p:cNvSpPr>
              <p:nvPr/>
            </p:nvSpPr>
            <p:spPr>
              <a:xfrm>
                <a:off x="2342583" y="4032275"/>
                <a:ext cx="45719" cy="317972"/>
              </a:xfrm>
              <a:prstGeom prst="rect">
                <a:avLst/>
              </a:prstGeom>
              <a:blipFill>
                <a:blip r:embed="rId14"/>
                <a:stretch>
                  <a:fillRect l="-75000" r="-512500"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572F99CC-8744-4231-B9A9-CD57A97F5551}"/>
                  </a:ext>
                </a:extLst>
              </p:cNvPr>
              <p:cNvSpPr txBox="1"/>
              <p:nvPr/>
            </p:nvSpPr>
            <p:spPr>
              <a:xfrm>
                <a:off x="3354661" y="4018638"/>
                <a:ext cx="45719" cy="354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𝑦</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𝑖𝑗</m:t>
                          </m:r>
                        </m:sup>
                      </m:sSubSup>
                    </m:oMath>
                  </m:oMathPara>
                </a14:m>
                <a:endParaRPr lang="en-US" sz="1400" dirty="0"/>
              </a:p>
            </p:txBody>
          </p:sp>
        </mc:Choice>
        <mc:Fallback xmlns="">
          <p:sp>
            <p:nvSpPr>
              <p:cNvPr id="85" name="TextBox 84">
                <a:extLst>
                  <a:ext uri="{FF2B5EF4-FFF2-40B4-BE49-F238E27FC236}">
                    <a16:creationId xmlns:a16="http://schemas.microsoft.com/office/drawing/2014/main" id="{572F99CC-8744-4231-B9A9-CD57A97F5551}"/>
                  </a:ext>
                </a:extLst>
              </p:cNvPr>
              <p:cNvSpPr txBox="1">
                <a:spLocks noRot="1" noChangeAspect="1" noMove="1" noResize="1" noEditPoints="1" noAdjustHandles="1" noChangeArrowheads="1" noChangeShapeType="1" noTextEdit="1"/>
              </p:cNvSpPr>
              <p:nvPr/>
            </p:nvSpPr>
            <p:spPr>
              <a:xfrm>
                <a:off x="3354661" y="4018638"/>
                <a:ext cx="45719" cy="354328"/>
              </a:xfrm>
              <a:prstGeom prst="rect">
                <a:avLst/>
              </a:prstGeom>
              <a:blipFill>
                <a:blip r:embed="rId15"/>
                <a:stretch>
                  <a:fillRect l="-75000" r="-5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33F173D-080C-42E7-B511-560A568EE721}"/>
                  </a:ext>
                </a:extLst>
              </p:cNvPr>
              <p:cNvSpPr txBox="1"/>
              <p:nvPr/>
            </p:nvSpPr>
            <p:spPr>
              <a:xfrm>
                <a:off x="4459839" y="3973279"/>
                <a:ext cx="45719" cy="3510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𝑦</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𝑖𝐽</m:t>
                          </m:r>
                        </m:sup>
                      </m:sSubSup>
                    </m:oMath>
                  </m:oMathPara>
                </a14:m>
                <a:endParaRPr lang="en-US" sz="1400" dirty="0"/>
              </a:p>
            </p:txBody>
          </p:sp>
        </mc:Choice>
        <mc:Fallback xmlns="">
          <p:sp>
            <p:nvSpPr>
              <p:cNvPr id="86" name="TextBox 85">
                <a:extLst>
                  <a:ext uri="{FF2B5EF4-FFF2-40B4-BE49-F238E27FC236}">
                    <a16:creationId xmlns:a16="http://schemas.microsoft.com/office/drawing/2014/main" id="{533F173D-080C-42E7-B511-560A568EE721}"/>
                  </a:ext>
                </a:extLst>
              </p:cNvPr>
              <p:cNvSpPr txBox="1">
                <a:spLocks noRot="1" noChangeAspect="1" noMove="1" noResize="1" noEditPoints="1" noAdjustHandles="1" noChangeArrowheads="1" noChangeShapeType="1" noTextEdit="1"/>
              </p:cNvSpPr>
              <p:nvPr/>
            </p:nvSpPr>
            <p:spPr>
              <a:xfrm>
                <a:off x="4459839" y="3973279"/>
                <a:ext cx="45719" cy="351058"/>
              </a:xfrm>
              <a:prstGeom prst="rect">
                <a:avLst/>
              </a:prstGeom>
              <a:blipFill>
                <a:blip r:embed="rId16"/>
                <a:stretch>
                  <a:fillRect l="-100000" r="-585714" b="-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85D33172-11B7-4FAF-83E2-08F75CE0833A}"/>
                  </a:ext>
                </a:extLst>
              </p:cNvPr>
              <p:cNvSpPr txBox="1"/>
              <p:nvPr/>
            </p:nvSpPr>
            <p:spPr>
              <a:xfrm>
                <a:off x="2693140" y="4782803"/>
                <a:ext cx="45719" cy="354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𝑥</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𝑖𝑗</m:t>
                          </m:r>
                          <m:r>
                            <a:rPr lang="en-US" sz="1400" b="0" i="1" smtClean="0">
                              <a:latin typeface="Cambria Math" panose="02040503050406030204" pitchFamily="18" charset="0"/>
                            </a:rPr>
                            <m:t>1</m:t>
                          </m:r>
                        </m:sup>
                      </m:sSubSup>
                    </m:oMath>
                  </m:oMathPara>
                </a14:m>
                <a:endParaRPr lang="en-US" sz="1400" dirty="0"/>
              </a:p>
            </p:txBody>
          </p:sp>
        </mc:Choice>
        <mc:Fallback xmlns="">
          <p:sp>
            <p:nvSpPr>
              <p:cNvPr id="87" name="TextBox 86">
                <a:extLst>
                  <a:ext uri="{FF2B5EF4-FFF2-40B4-BE49-F238E27FC236}">
                    <a16:creationId xmlns:a16="http://schemas.microsoft.com/office/drawing/2014/main" id="{85D33172-11B7-4FAF-83E2-08F75CE0833A}"/>
                  </a:ext>
                </a:extLst>
              </p:cNvPr>
              <p:cNvSpPr txBox="1">
                <a:spLocks noRot="1" noChangeAspect="1" noMove="1" noResize="1" noEditPoints="1" noAdjustHandles="1" noChangeArrowheads="1" noChangeShapeType="1" noTextEdit="1"/>
              </p:cNvSpPr>
              <p:nvPr/>
            </p:nvSpPr>
            <p:spPr>
              <a:xfrm>
                <a:off x="2693140" y="4782803"/>
                <a:ext cx="45719" cy="354328"/>
              </a:xfrm>
              <a:prstGeom prst="rect">
                <a:avLst/>
              </a:prstGeom>
              <a:blipFill>
                <a:blip r:embed="rId17"/>
                <a:stretch>
                  <a:fillRect l="-57143" r="-74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0F110B8-44C0-4684-BAC6-AB487E71628F}"/>
                  </a:ext>
                </a:extLst>
              </p:cNvPr>
              <p:cNvSpPr txBox="1"/>
              <p:nvPr/>
            </p:nvSpPr>
            <p:spPr>
              <a:xfrm>
                <a:off x="1692623" y="2911498"/>
                <a:ext cx="45719" cy="317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𝑧</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1</m:t>
                          </m:r>
                        </m:sup>
                      </m:sSubSup>
                    </m:oMath>
                  </m:oMathPara>
                </a14:m>
                <a:endParaRPr lang="en-US" sz="1400" dirty="0"/>
              </a:p>
            </p:txBody>
          </p:sp>
        </mc:Choice>
        <mc:Fallback xmlns="">
          <p:sp>
            <p:nvSpPr>
              <p:cNvPr id="88" name="TextBox 87">
                <a:extLst>
                  <a:ext uri="{FF2B5EF4-FFF2-40B4-BE49-F238E27FC236}">
                    <a16:creationId xmlns:a16="http://schemas.microsoft.com/office/drawing/2014/main" id="{00F110B8-44C0-4684-BAC6-AB487E71628F}"/>
                  </a:ext>
                </a:extLst>
              </p:cNvPr>
              <p:cNvSpPr txBox="1">
                <a:spLocks noRot="1" noChangeAspect="1" noMove="1" noResize="1" noEditPoints="1" noAdjustHandles="1" noChangeArrowheads="1" noChangeShapeType="1" noTextEdit="1"/>
              </p:cNvSpPr>
              <p:nvPr/>
            </p:nvSpPr>
            <p:spPr>
              <a:xfrm>
                <a:off x="1692623" y="2911498"/>
                <a:ext cx="45719" cy="317972"/>
              </a:xfrm>
              <a:prstGeom prst="rect">
                <a:avLst/>
              </a:prstGeom>
              <a:blipFill>
                <a:blip r:embed="rId18"/>
                <a:stretch>
                  <a:fillRect l="-57143" r="-4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B24DBF87-CBF6-4825-B79D-8A3BD8186E7F}"/>
                  </a:ext>
                </a:extLst>
              </p:cNvPr>
              <p:cNvSpPr txBox="1"/>
              <p:nvPr/>
            </p:nvSpPr>
            <p:spPr>
              <a:xfrm>
                <a:off x="3976628" y="4957035"/>
                <a:ext cx="45719" cy="354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𝑥</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𝑖𝑗𝐾</m:t>
                          </m:r>
                        </m:sup>
                      </m:sSubSup>
                    </m:oMath>
                  </m:oMathPara>
                </a14:m>
                <a:endParaRPr lang="en-US" sz="1400" dirty="0"/>
              </a:p>
            </p:txBody>
          </p:sp>
        </mc:Choice>
        <mc:Fallback xmlns="">
          <p:sp>
            <p:nvSpPr>
              <p:cNvPr id="89" name="TextBox 88">
                <a:extLst>
                  <a:ext uri="{FF2B5EF4-FFF2-40B4-BE49-F238E27FC236}">
                    <a16:creationId xmlns:a16="http://schemas.microsoft.com/office/drawing/2014/main" id="{B24DBF87-CBF6-4825-B79D-8A3BD8186E7F}"/>
                  </a:ext>
                </a:extLst>
              </p:cNvPr>
              <p:cNvSpPr txBox="1">
                <a:spLocks noRot="1" noChangeAspect="1" noMove="1" noResize="1" noEditPoints="1" noAdjustHandles="1" noChangeArrowheads="1" noChangeShapeType="1" noTextEdit="1"/>
              </p:cNvSpPr>
              <p:nvPr/>
            </p:nvSpPr>
            <p:spPr>
              <a:xfrm>
                <a:off x="3976628" y="4957035"/>
                <a:ext cx="45719" cy="354328"/>
              </a:xfrm>
              <a:prstGeom prst="rect">
                <a:avLst/>
              </a:prstGeom>
              <a:blipFill>
                <a:blip r:embed="rId19"/>
                <a:stretch>
                  <a:fillRect l="-37500" r="-68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40238FD7-A1EC-4C43-83D6-540D1204BF94}"/>
                  </a:ext>
                </a:extLst>
              </p:cNvPr>
              <p:cNvSpPr txBox="1"/>
              <p:nvPr/>
            </p:nvSpPr>
            <p:spPr>
              <a:xfrm>
                <a:off x="3409164" y="3045249"/>
                <a:ext cx="45719" cy="317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𝑧</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m:t>
                          </m:r>
                        </m:sup>
                      </m:sSubSup>
                    </m:oMath>
                  </m:oMathPara>
                </a14:m>
                <a:endParaRPr lang="en-US" sz="1400" dirty="0"/>
              </a:p>
            </p:txBody>
          </p:sp>
        </mc:Choice>
        <mc:Fallback xmlns="">
          <p:sp>
            <p:nvSpPr>
              <p:cNvPr id="90" name="TextBox 89">
                <a:extLst>
                  <a:ext uri="{FF2B5EF4-FFF2-40B4-BE49-F238E27FC236}">
                    <a16:creationId xmlns:a16="http://schemas.microsoft.com/office/drawing/2014/main" id="{40238FD7-A1EC-4C43-83D6-540D1204BF94}"/>
                  </a:ext>
                </a:extLst>
              </p:cNvPr>
              <p:cNvSpPr txBox="1">
                <a:spLocks noRot="1" noChangeAspect="1" noMove="1" noResize="1" noEditPoints="1" noAdjustHandles="1" noChangeArrowheads="1" noChangeShapeType="1" noTextEdit="1"/>
              </p:cNvSpPr>
              <p:nvPr/>
            </p:nvSpPr>
            <p:spPr>
              <a:xfrm>
                <a:off x="3409164" y="3045249"/>
                <a:ext cx="45719" cy="317972"/>
              </a:xfrm>
              <a:prstGeom prst="rect">
                <a:avLst/>
              </a:prstGeom>
              <a:blipFill>
                <a:blip r:embed="rId20"/>
                <a:stretch>
                  <a:fillRect l="-50000" r="-3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F61BC36D-AA03-4CAB-BAC4-FB36B28CA8F9}"/>
                  </a:ext>
                </a:extLst>
              </p:cNvPr>
              <p:cNvSpPr txBox="1"/>
              <p:nvPr/>
            </p:nvSpPr>
            <p:spPr>
              <a:xfrm>
                <a:off x="4736063" y="3034198"/>
                <a:ext cx="45719" cy="317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𝑧</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𝑁</m:t>
                          </m:r>
                        </m:sup>
                      </m:sSubSup>
                    </m:oMath>
                  </m:oMathPara>
                </a14:m>
                <a:endParaRPr lang="en-US" sz="1400" dirty="0"/>
              </a:p>
            </p:txBody>
          </p:sp>
        </mc:Choice>
        <mc:Fallback xmlns="">
          <p:sp>
            <p:nvSpPr>
              <p:cNvPr id="91" name="TextBox 90">
                <a:extLst>
                  <a:ext uri="{FF2B5EF4-FFF2-40B4-BE49-F238E27FC236}">
                    <a16:creationId xmlns:a16="http://schemas.microsoft.com/office/drawing/2014/main" id="{F61BC36D-AA03-4CAB-BAC4-FB36B28CA8F9}"/>
                  </a:ext>
                </a:extLst>
              </p:cNvPr>
              <p:cNvSpPr txBox="1">
                <a:spLocks noRot="1" noChangeAspect="1" noMove="1" noResize="1" noEditPoints="1" noAdjustHandles="1" noChangeArrowheads="1" noChangeShapeType="1" noTextEdit="1"/>
              </p:cNvSpPr>
              <p:nvPr/>
            </p:nvSpPr>
            <p:spPr>
              <a:xfrm>
                <a:off x="4736063" y="3034198"/>
                <a:ext cx="45719" cy="317972"/>
              </a:xfrm>
              <a:prstGeom prst="rect">
                <a:avLst/>
              </a:prstGeom>
              <a:blipFill>
                <a:blip r:embed="rId21"/>
                <a:stretch>
                  <a:fillRect l="-57143" r="-5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4A1B520A-AA82-41E3-A172-23DEEC31480E}"/>
                  </a:ext>
                </a:extLst>
              </p:cNvPr>
              <p:cNvSpPr txBox="1"/>
              <p:nvPr/>
            </p:nvSpPr>
            <p:spPr>
              <a:xfrm>
                <a:off x="3330768" y="4953057"/>
                <a:ext cx="45719" cy="354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𝑥</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𝑖𝑗𝑘</m:t>
                          </m:r>
                        </m:sup>
                      </m:sSubSup>
                    </m:oMath>
                  </m:oMathPara>
                </a14:m>
                <a:endParaRPr lang="en-US" sz="1400" dirty="0"/>
              </a:p>
            </p:txBody>
          </p:sp>
        </mc:Choice>
        <mc:Fallback xmlns="">
          <p:sp>
            <p:nvSpPr>
              <p:cNvPr id="92" name="TextBox 91">
                <a:extLst>
                  <a:ext uri="{FF2B5EF4-FFF2-40B4-BE49-F238E27FC236}">
                    <a16:creationId xmlns:a16="http://schemas.microsoft.com/office/drawing/2014/main" id="{4A1B520A-AA82-41E3-A172-23DEEC31480E}"/>
                  </a:ext>
                </a:extLst>
              </p:cNvPr>
              <p:cNvSpPr txBox="1">
                <a:spLocks noRot="1" noChangeAspect="1" noMove="1" noResize="1" noEditPoints="1" noAdjustHandles="1" noChangeArrowheads="1" noChangeShapeType="1" noTextEdit="1"/>
              </p:cNvSpPr>
              <p:nvPr/>
            </p:nvSpPr>
            <p:spPr>
              <a:xfrm>
                <a:off x="3330768" y="4953057"/>
                <a:ext cx="45719" cy="354328"/>
              </a:xfrm>
              <a:prstGeom prst="rect">
                <a:avLst/>
              </a:prstGeom>
              <a:blipFill>
                <a:blip r:embed="rId22"/>
                <a:stretch>
                  <a:fillRect l="-37500" r="-662500"/>
                </a:stretch>
              </a:blipFill>
            </p:spPr>
            <p:txBody>
              <a:bodyPr/>
              <a:lstStyle/>
              <a:p>
                <a:r>
                  <a:rPr lang="en-US">
                    <a:noFill/>
                  </a:rPr>
                  <a:t> </a:t>
                </a:r>
              </a:p>
            </p:txBody>
          </p:sp>
        </mc:Fallback>
      </mc:AlternateContent>
      <p:sp>
        <p:nvSpPr>
          <p:cNvPr id="93" name="Oval 92">
            <a:extLst>
              <a:ext uri="{FF2B5EF4-FFF2-40B4-BE49-F238E27FC236}">
                <a16:creationId xmlns:a16="http://schemas.microsoft.com/office/drawing/2014/main" id="{A7E1DB8B-73B2-4FA8-B343-C5234CBFE805}"/>
              </a:ext>
            </a:extLst>
          </p:cNvPr>
          <p:cNvSpPr/>
          <p:nvPr/>
        </p:nvSpPr>
        <p:spPr>
          <a:xfrm>
            <a:off x="2965987" y="5439940"/>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4" name="Oval 93">
            <a:extLst>
              <a:ext uri="{FF2B5EF4-FFF2-40B4-BE49-F238E27FC236}">
                <a16:creationId xmlns:a16="http://schemas.microsoft.com/office/drawing/2014/main" id="{08352442-E0B3-4C70-A2C2-FA72CE8DA705}"/>
              </a:ext>
            </a:extLst>
          </p:cNvPr>
          <p:cNvSpPr/>
          <p:nvPr/>
        </p:nvSpPr>
        <p:spPr>
          <a:xfrm>
            <a:off x="3086966" y="5439940"/>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5" name="Oval 94">
            <a:extLst>
              <a:ext uri="{FF2B5EF4-FFF2-40B4-BE49-F238E27FC236}">
                <a16:creationId xmlns:a16="http://schemas.microsoft.com/office/drawing/2014/main" id="{7711AD5C-C631-435C-B9D4-6D63AE5666E2}"/>
              </a:ext>
            </a:extLst>
          </p:cNvPr>
          <p:cNvSpPr/>
          <p:nvPr/>
        </p:nvSpPr>
        <p:spPr>
          <a:xfrm>
            <a:off x="3207945" y="5439940"/>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6" name="Oval 95">
            <a:extLst>
              <a:ext uri="{FF2B5EF4-FFF2-40B4-BE49-F238E27FC236}">
                <a16:creationId xmlns:a16="http://schemas.microsoft.com/office/drawing/2014/main" id="{49ABCC11-A2E8-420C-A1D4-190DB1128252}"/>
              </a:ext>
            </a:extLst>
          </p:cNvPr>
          <p:cNvSpPr/>
          <p:nvPr/>
        </p:nvSpPr>
        <p:spPr>
          <a:xfrm>
            <a:off x="4070449" y="5436484"/>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7" name="Oval 96">
            <a:extLst>
              <a:ext uri="{FF2B5EF4-FFF2-40B4-BE49-F238E27FC236}">
                <a16:creationId xmlns:a16="http://schemas.microsoft.com/office/drawing/2014/main" id="{B000E6BB-C74B-455D-96B1-326EBEE5C45E}"/>
              </a:ext>
            </a:extLst>
          </p:cNvPr>
          <p:cNvSpPr/>
          <p:nvPr/>
        </p:nvSpPr>
        <p:spPr>
          <a:xfrm>
            <a:off x="4191428" y="5436484"/>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8" name="Oval 97">
            <a:extLst>
              <a:ext uri="{FF2B5EF4-FFF2-40B4-BE49-F238E27FC236}">
                <a16:creationId xmlns:a16="http://schemas.microsoft.com/office/drawing/2014/main" id="{4DA9F954-DDB1-4326-A43D-97616D4CB091}"/>
              </a:ext>
            </a:extLst>
          </p:cNvPr>
          <p:cNvSpPr/>
          <p:nvPr/>
        </p:nvSpPr>
        <p:spPr>
          <a:xfrm>
            <a:off x="4312407" y="5436484"/>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9" name="Oval 98">
            <a:extLst>
              <a:ext uri="{FF2B5EF4-FFF2-40B4-BE49-F238E27FC236}">
                <a16:creationId xmlns:a16="http://schemas.microsoft.com/office/drawing/2014/main" id="{162BF79F-B9A0-4D88-8A59-76F76F8CCA9C}"/>
              </a:ext>
            </a:extLst>
          </p:cNvPr>
          <p:cNvSpPr/>
          <p:nvPr/>
        </p:nvSpPr>
        <p:spPr>
          <a:xfrm>
            <a:off x="2420615" y="4653380"/>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0" name="Oval 99">
            <a:extLst>
              <a:ext uri="{FF2B5EF4-FFF2-40B4-BE49-F238E27FC236}">
                <a16:creationId xmlns:a16="http://schemas.microsoft.com/office/drawing/2014/main" id="{DC04C34B-473C-490A-BA0F-234D8C10CC3D}"/>
              </a:ext>
            </a:extLst>
          </p:cNvPr>
          <p:cNvSpPr/>
          <p:nvPr/>
        </p:nvSpPr>
        <p:spPr>
          <a:xfrm>
            <a:off x="2541594" y="4653380"/>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1" name="Oval 100">
            <a:extLst>
              <a:ext uri="{FF2B5EF4-FFF2-40B4-BE49-F238E27FC236}">
                <a16:creationId xmlns:a16="http://schemas.microsoft.com/office/drawing/2014/main" id="{A17D7AB3-25E6-448F-89CF-365EEEF4F184}"/>
              </a:ext>
            </a:extLst>
          </p:cNvPr>
          <p:cNvSpPr/>
          <p:nvPr/>
        </p:nvSpPr>
        <p:spPr>
          <a:xfrm>
            <a:off x="2662573" y="4653380"/>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2" name="Oval 101">
            <a:extLst>
              <a:ext uri="{FF2B5EF4-FFF2-40B4-BE49-F238E27FC236}">
                <a16:creationId xmlns:a16="http://schemas.microsoft.com/office/drawing/2014/main" id="{92CDFE06-B553-4EF0-98F7-15EF409BCF47}"/>
              </a:ext>
            </a:extLst>
          </p:cNvPr>
          <p:cNvSpPr/>
          <p:nvPr/>
        </p:nvSpPr>
        <p:spPr>
          <a:xfrm>
            <a:off x="4465208" y="4653380"/>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3" name="Oval 102">
            <a:extLst>
              <a:ext uri="{FF2B5EF4-FFF2-40B4-BE49-F238E27FC236}">
                <a16:creationId xmlns:a16="http://schemas.microsoft.com/office/drawing/2014/main" id="{E7354FB1-2686-4D10-85D7-DBB996C4C642}"/>
              </a:ext>
            </a:extLst>
          </p:cNvPr>
          <p:cNvSpPr/>
          <p:nvPr/>
        </p:nvSpPr>
        <p:spPr>
          <a:xfrm>
            <a:off x="4586187" y="4653380"/>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4" name="Oval 103">
            <a:extLst>
              <a:ext uri="{FF2B5EF4-FFF2-40B4-BE49-F238E27FC236}">
                <a16:creationId xmlns:a16="http://schemas.microsoft.com/office/drawing/2014/main" id="{9DCCA705-1B7F-4A68-9ACD-5AEF760C7E37}"/>
              </a:ext>
            </a:extLst>
          </p:cNvPr>
          <p:cNvSpPr/>
          <p:nvPr/>
        </p:nvSpPr>
        <p:spPr>
          <a:xfrm>
            <a:off x="4707166" y="4653380"/>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5" name="Oval 104">
            <a:extLst>
              <a:ext uri="{FF2B5EF4-FFF2-40B4-BE49-F238E27FC236}">
                <a16:creationId xmlns:a16="http://schemas.microsoft.com/office/drawing/2014/main" id="{C37F1A60-D176-4040-BAD6-D70CE8A9EE70}"/>
              </a:ext>
            </a:extLst>
          </p:cNvPr>
          <p:cNvSpPr/>
          <p:nvPr/>
        </p:nvSpPr>
        <p:spPr>
          <a:xfrm>
            <a:off x="2273757" y="3682385"/>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6" name="Oval 105">
            <a:extLst>
              <a:ext uri="{FF2B5EF4-FFF2-40B4-BE49-F238E27FC236}">
                <a16:creationId xmlns:a16="http://schemas.microsoft.com/office/drawing/2014/main" id="{F491CD84-29C0-42BA-B3FC-1772B9E1F429}"/>
              </a:ext>
            </a:extLst>
          </p:cNvPr>
          <p:cNvSpPr/>
          <p:nvPr/>
        </p:nvSpPr>
        <p:spPr>
          <a:xfrm>
            <a:off x="2394736" y="3682385"/>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7" name="Oval 106">
            <a:extLst>
              <a:ext uri="{FF2B5EF4-FFF2-40B4-BE49-F238E27FC236}">
                <a16:creationId xmlns:a16="http://schemas.microsoft.com/office/drawing/2014/main" id="{73C5C6A8-9272-41D5-AB2F-F6E51700B029}"/>
              </a:ext>
            </a:extLst>
          </p:cNvPr>
          <p:cNvSpPr/>
          <p:nvPr/>
        </p:nvSpPr>
        <p:spPr>
          <a:xfrm>
            <a:off x="2515715" y="3682385"/>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8" name="Oval 107">
            <a:extLst>
              <a:ext uri="{FF2B5EF4-FFF2-40B4-BE49-F238E27FC236}">
                <a16:creationId xmlns:a16="http://schemas.microsoft.com/office/drawing/2014/main" id="{260E087F-7952-467F-9D2F-5C2F69B512B5}"/>
              </a:ext>
            </a:extLst>
          </p:cNvPr>
          <p:cNvSpPr/>
          <p:nvPr/>
        </p:nvSpPr>
        <p:spPr>
          <a:xfrm>
            <a:off x="4408081" y="3673965"/>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9" name="Oval 108">
            <a:extLst>
              <a:ext uri="{FF2B5EF4-FFF2-40B4-BE49-F238E27FC236}">
                <a16:creationId xmlns:a16="http://schemas.microsoft.com/office/drawing/2014/main" id="{EE794A74-5DF7-421D-974F-41091F6F5976}"/>
              </a:ext>
            </a:extLst>
          </p:cNvPr>
          <p:cNvSpPr/>
          <p:nvPr/>
        </p:nvSpPr>
        <p:spPr>
          <a:xfrm>
            <a:off x="4529060" y="3673965"/>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0" name="Oval 109">
            <a:extLst>
              <a:ext uri="{FF2B5EF4-FFF2-40B4-BE49-F238E27FC236}">
                <a16:creationId xmlns:a16="http://schemas.microsoft.com/office/drawing/2014/main" id="{0FFD38D1-E035-4795-931F-8288DAFC18B9}"/>
              </a:ext>
            </a:extLst>
          </p:cNvPr>
          <p:cNvSpPr/>
          <p:nvPr/>
        </p:nvSpPr>
        <p:spPr>
          <a:xfrm>
            <a:off x="4650039" y="3673965"/>
            <a:ext cx="5175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111" name="Straight Arrow Connector 110">
            <a:extLst>
              <a:ext uri="{FF2B5EF4-FFF2-40B4-BE49-F238E27FC236}">
                <a16:creationId xmlns:a16="http://schemas.microsoft.com/office/drawing/2014/main" id="{C47A58AF-D301-48DD-AF34-43826253E4E0}"/>
              </a:ext>
            </a:extLst>
          </p:cNvPr>
          <p:cNvCxnSpPr>
            <a:cxnSpLocks/>
          </p:cNvCxnSpPr>
          <p:nvPr/>
        </p:nvCxnSpPr>
        <p:spPr>
          <a:xfrm flipH="1" flipV="1">
            <a:off x="5535501" y="4821703"/>
            <a:ext cx="207872" cy="169176"/>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2" name="Straight Arrow Connector 111">
            <a:extLst>
              <a:ext uri="{FF2B5EF4-FFF2-40B4-BE49-F238E27FC236}">
                <a16:creationId xmlns:a16="http://schemas.microsoft.com/office/drawing/2014/main" id="{AD5F7841-7CC9-484F-9BE2-3E77318753C2}"/>
              </a:ext>
            </a:extLst>
          </p:cNvPr>
          <p:cNvCxnSpPr>
            <a:cxnSpLocks/>
            <a:endCxn id="71" idx="3"/>
          </p:cNvCxnSpPr>
          <p:nvPr/>
        </p:nvCxnSpPr>
        <p:spPr>
          <a:xfrm flipV="1">
            <a:off x="4878558" y="4820879"/>
            <a:ext cx="235983" cy="13908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3" name="Straight Arrow Connector 112">
            <a:extLst>
              <a:ext uri="{FF2B5EF4-FFF2-40B4-BE49-F238E27FC236}">
                <a16:creationId xmlns:a16="http://schemas.microsoft.com/office/drawing/2014/main" id="{596CFCCD-A5D4-4158-8EEA-AE4AE5DDC47E}"/>
              </a:ext>
            </a:extLst>
          </p:cNvPr>
          <p:cNvCxnSpPr>
            <a:endCxn id="71" idx="4"/>
          </p:cNvCxnSpPr>
          <p:nvPr/>
        </p:nvCxnSpPr>
        <p:spPr>
          <a:xfrm flipV="1">
            <a:off x="5356500" y="4875622"/>
            <a:ext cx="0" cy="17103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4" name="Straight Arrow Connector 113">
            <a:extLst>
              <a:ext uri="{FF2B5EF4-FFF2-40B4-BE49-F238E27FC236}">
                <a16:creationId xmlns:a16="http://schemas.microsoft.com/office/drawing/2014/main" id="{838858D7-EE0D-42AC-B49C-31AA67595A89}"/>
              </a:ext>
            </a:extLst>
          </p:cNvPr>
          <p:cNvCxnSpPr>
            <a:cxnSpLocks/>
          </p:cNvCxnSpPr>
          <p:nvPr/>
        </p:nvCxnSpPr>
        <p:spPr>
          <a:xfrm flipH="1" flipV="1">
            <a:off x="1883716" y="4831859"/>
            <a:ext cx="305450" cy="13908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5" name="Straight Arrow Connector 114">
            <a:extLst>
              <a:ext uri="{FF2B5EF4-FFF2-40B4-BE49-F238E27FC236}">
                <a16:creationId xmlns:a16="http://schemas.microsoft.com/office/drawing/2014/main" id="{D4252E9B-6A7E-4351-9617-248192996925}"/>
              </a:ext>
            </a:extLst>
          </p:cNvPr>
          <p:cNvCxnSpPr>
            <a:cxnSpLocks/>
          </p:cNvCxnSpPr>
          <p:nvPr/>
        </p:nvCxnSpPr>
        <p:spPr>
          <a:xfrm flipV="1">
            <a:off x="1421651" y="4841933"/>
            <a:ext cx="235983" cy="13908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6" name="Straight Arrow Connector 115">
            <a:extLst>
              <a:ext uri="{FF2B5EF4-FFF2-40B4-BE49-F238E27FC236}">
                <a16:creationId xmlns:a16="http://schemas.microsoft.com/office/drawing/2014/main" id="{4CB4C980-9D74-4AC4-A71A-1D004186FB87}"/>
              </a:ext>
            </a:extLst>
          </p:cNvPr>
          <p:cNvCxnSpPr>
            <a:cxnSpLocks/>
          </p:cNvCxnSpPr>
          <p:nvPr/>
        </p:nvCxnSpPr>
        <p:spPr>
          <a:xfrm flipV="1">
            <a:off x="1777913" y="4872748"/>
            <a:ext cx="0" cy="17103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7" name="Straight Arrow Connector 116">
            <a:extLst>
              <a:ext uri="{FF2B5EF4-FFF2-40B4-BE49-F238E27FC236}">
                <a16:creationId xmlns:a16="http://schemas.microsoft.com/office/drawing/2014/main" id="{E5260503-5F1C-4C51-B07A-1A243CF05CD0}"/>
              </a:ext>
            </a:extLst>
          </p:cNvPr>
          <p:cNvCxnSpPr>
            <a:cxnSpLocks/>
          </p:cNvCxnSpPr>
          <p:nvPr/>
        </p:nvCxnSpPr>
        <p:spPr>
          <a:xfrm flipH="1" flipV="1">
            <a:off x="5709379" y="3883876"/>
            <a:ext cx="285901" cy="15186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8" name="Straight Arrow Connector 117">
            <a:extLst>
              <a:ext uri="{FF2B5EF4-FFF2-40B4-BE49-F238E27FC236}">
                <a16:creationId xmlns:a16="http://schemas.microsoft.com/office/drawing/2014/main" id="{44A57283-E43E-4C22-94BF-CFD4CDA51A09}"/>
              </a:ext>
            </a:extLst>
          </p:cNvPr>
          <p:cNvCxnSpPr>
            <a:cxnSpLocks/>
          </p:cNvCxnSpPr>
          <p:nvPr/>
        </p:nvCxnSpPr>
        <p:spPr>
          <a:xfrm flipV="1">
            <a:off x="5252349" y="3890803"/>
            <a:ext cx="278015" cy="15186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9" name="Straight Arrow Connector 118">
            <a:extLst>
              <a:ext uri="{FF2B5EF4-FFF2-40B4-BE49-F238E27FC236}">
                <a16:creationId xmlns:a16="http://schemas.microsoft.com/office/drawing/2014/main" id="{4C6668A1-4CFD-4B18-8F3D-54F97EE9CCA0}"/>
              </a:ext>
            </a:extLst>
          </p:cNvPr>
          <p:cNvCxnSpPr>
            <a:cxnSpLocks/>
          </p:cNvCxnSpPr>
          <p:nvPr/>
        </p:nvCxnSpPr>
        <p:spPr>
          <a:xfrm flipH="1" flipV="1">
            <a:off x="5608998" y="3885081"/>
            <a:ext cx="2132" cy="234194"/>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Arrow Connector 119">
            <a:extLst>
              <a:ext uri="{FF2B5EF4-FFF2-40B4-BE49-F238E27FC236}">
                <a16:creationId xmlns:a16="http://schemas.microsoft.com/office/drawing/2014/main" id="{C880A70B-E9F5-4765-8098-C640DD1AE10D}"/>
              </a:ext>
            </a:extLst>
          </p:cNvPr>
          <p:cNvCxnSpPr>
            <a:cxnSpLocks/>
          </p:cNvCxnSpPr>
          <p:nvPr/>
        </p:nvCxnSpPr>
        <p:spPr>
          <a:xfrm flipH="1" flipV="1">
            <a:off x="1522954" y="3872283"/>
            <a:ext cx="310376" cy="13942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Arrow Connector 120">
            <a:extLst>
              <a:ext uri="{FF2B5EF4-FFF2-40B4-BE49-F238E27FC236}">
                <a16:creationId xmlns:a16="http://schemas.microsoft.com/office/drawing/2014/main" id="{97B8314A-9FE9-481D-9C30-02DE192793FA}"/>
              </a:ext>
            </a:extLst>
          </p:cNvPr>
          <p:cNvCxnSpPr>
            <a:cxnSpLocks/>
          </p:cNvCxnSpPr>
          <p:nvPr/>
        </p:nvCxnSpPr>
        <p:spPr>
          <a:xfrm flipV="1">
            <a:off x="1091123" y="3862068"/>
            <a:ext cx="253541" cy="13942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2" name="Straight Arrow Connector 121">
            <a:extLst>
              <a:ext uri="{FF2B5EF4-FFF2-40B4-BE49-F238E27FC236}">
                <a16:creationId xmlns:a16="http://schemas.microsoft.com/office/drawing/2014/main" id="{38E63A0B-1168-42D6-B22A-A7B7F9F7382D}"/>
              </a:ext>
            </a:extLst>
          </p:cNvPr>
          <p:cNvCxnSpPr>
            <a:cxnSpLocks/>
          </p:cNvCxnSpPr>
          <p:nvPr/>
        </p:nvCxnSpPr>
        <p:spPr>
          <a:xfrm flipV="1">
            <a:off x="1441507" y="3879543"/>
            <a:ext cx="0" cy="234192"/>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5051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CA8D1-7B93-4EA0-8D89-8623CA6E974A}"/>
              </a:ext>
            </a:extLst>
          </p:cNvPr>
          <p:cNvSpPr>
            <a:spLocks noGrp="1"/>
          </p:cNvSpPr>
          <p:nvPr>
            <p:ph type="title"/>
          </p:nvPr>
        </p:nvSpPr>
        <p:spPr/>
        <p:txBody>
          <a:bodyPr/>
          <a:lstStyle/>
          <a:p>
            <a:r>
              <a:rPr lang="en-US" dirty="0"/>
              <a:t>Cybersecurity in smart grid</a:t>
            </a:r>
          </a:p>
        </p:txBody>
      </p:sp>
      <p:graphicFrame>
        <p:nvGraphicFramePr>
          <p:cNvPr id="3" name="Diagram 2">
            <a:extLst>
              <a:ext uri="{FF2B5EF4-FFF2-40B4-BE49-F238E27FC236}">
                <a16:creationId xmlns:a16="http://schemas.microsoft.com/office/drawing/2014/main" id="{9DB24D64-6842-477A-91A6-EA9D99BE3FAD}"/>
              </a:ext>
            </a:extLst>
          </p:cNvPr>
          <p:cNvGraphicFramePr/>
          <p:nvPr>
            <p:extLst>
              <p:ext uri="{D42A27DB-BD31-4B8C-83A1-F6EECF244321}">
                <p14:modId xmlns:p14="http://schemas.microsoft.com/office/powerpoint/2010/main" val="4000172358"/>
              </p:ext>
            </p:extLst>
          </p:nvPr>
        </p:nvGraphicFramePr>
        <p:xfrm>
          <a:off x="2032000" y="1396254"/>
          <a:ext cx="899255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051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8503-C0B3-4082-932E-FFDC831203D0}"/>
              </a:ext>
            </a:extLst>
          </p:cNvPr>
          <p:cNvSpPr>
            <a:spLocks noGrp="1"/>
          </p:cNvSpPr>
          <p:nvPr>
            <p:ph type="title"/>
          </p:nvPr>
        </p:nvSpPr>
        <p:spPr>
          <a:xfrm>
            <a:off x="1251678" y="382385"/>
            <a:ext cx="10178322" cy="1492132"/>
          </a:xfrm>
        </p:spPr>
        <p:txBody>
          <a:bodyPr/>
          <a:lstStyle/>
          <a:p>
            <a:r>
              <a:rPr lang="en-US" dirty="0" err="1"/>
              <a:t>Iot</a:t>
            </a:r>
            <a:r>
              <a:rPr lang="en-US" dirty="0"/>
              <a:t>-triggered threats</a:t>
            </a:r>
          </a:p>
        </p:txBody>
      </p:sp>
      <p:sp>
        <p:nvSpPr>
          <p:cNvPr id="3" name="Content Placeholder 2">
            <a:extLst>
              <a:ext uri="{FF2B5EF4-FFF2-40B4-BE49-F238E27FC236}">
                <a16:creationId xmlns:a16="http://schemas.microsoft.com/office/drawing/2014/main" id="{9CE5D914-5EBF-4284-8670-A1C904F4F98A}"/>
              </a:ext>
            </a:extLst>
          </p:cNvPr>
          <p:cNvSpPr>
            <a:spLocks noGrp="1"/>
          </p:cNvSpPr>
          <p:nvPr>
            <p:ph idx="1"/>
          </p:nvPr>
        </p:nvSpPr>
        <p:spPr/>
        <p:txBody>
          <a:bodyPr/>
          <a:lstStyle/>
          <a:p>
            <a:r>
              <a:rPr lang="en-US" dirty="0"/>
              <a:t>Smart Grid connected to huge number of </a:t>
            </a:r>
            <a:r>
              <a:rPr lang="en-US" dirty="0" err="1"/>
              <a:t>IoT</a:t>
            </a:r>
            <a:r>
              <a:rPr lang="en-US" dirty="0"/>
              <a:t> devices through smart meters</a:t>
            </a:r>
          </a:p>
          <a:p>
            <a:r>
              <a:rPr lang="en-US" dirty="0"/>
              <a:t>Low security level in simple </a:t>
            </a:r>
            <a:r>
              <a:rPr lang="en-US" dirty="0" err="1"/>
              <a:t>IoT</a:t>
            </a:r>
            <a:r>
              <a:rPr lang="en-US" dirty="0"/>
              <a:t> devices</a:t>
            </a:r>
          </a:p>
          <a:p>
            <a:r>
              <a:rPr lang="en-US" dirty="0"/>
              <a:t>New Genre of attack vectors : </a:t>
            </a:r>
            <a:r>
              <a:rPr lang="en-US" dirty="0" err="1"/>
              <a:t>IoT</a:t>
            </a:r>
            <a:r>
              <a:rPr lang="en-US" dirty="0"/>
              <a:t>-triggered attacks</a:t>
            </a:r>
          </a:p>
          <a:p>
            <a:r>
              <a:rPr lang="en-US" dirty="0"/>
              <a:t>An example :</a:t>
            </a:r>
          </a:p>
          <a:p>
            <a:pPr lvl="1"/>
            <a:r>
              <a:rPr lang="en-US" dirty="0" err="1"/>
              <a:t>Mirai</a:t>
            </a:r>
            <a:r>
              <a:rPr lang="en-US" dirty="0"/>
              <a:t> Botnet</a:t>
            </a:r>
          </a:p>
          <a:p>
            <a:pPr lvl="1"/>
            <a:endParaRPr lang="en-US" dirty="0"/>
          </a:p>
        </p:txBody>
      </p:sp>
      <p:pic>
        <p:nvPicPr>
          <p:cNvPr id="5" name="Graphic 4" descr="User">
            <a:extLst>
              <a:ext uri="{FF2B5EF4-FFF2-40B4-BE49-F238E27FC236}">
                <a16:creationId xmlns:a16="http://schemas.microsoft.com/office/drawing/2014/main" id="{02A2663E-1561-40A6-BFCB-7BFE30693C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7196" y="4460959"/>
            <a:ext cx="914400" cy="914400"/>
          </a:xfrm>
          <a:prstGeom prst="rect">
            <a:avLst/>
          </a:prstGeom>
        </p:spPr>
      </p:pic>
      <p:pic>
        <p:nvPicPr>
          <p:cNvPr id="7" name="Picture 6">
            <a:extLst>
              <a:ext uri="{FF2B5EF4-FFF2-40B4-BE49-F238E27FC236}">
                <a16:creationId xmlns:a16="http://schemas.microsoft.com/office/drawing/2014/main" id="{00B5454B-3FB2-41A3-8B7E-6ACB78FEEAE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84493" y="4136702"/>
            <a:ext cx="1014783" cy="1447267"/>
          </a:xfrm>
          <a:prstGeom prst="rect">
            <a:avLst/>
          </a:prstGeom>
        </p:spPr>
      </p:pic>
      <p:pic>
        <p:nvPicPr>
          <p:cNvPr id="15" name="Graphic 14" descr="Smart Phone">
            <a:extLst>
              <a:ext uri="{FF2B5EF4-FFF2-40B4-BE49-F238E27FC236}">
                <a16:creationId xmlns:a16="http://schemas.microsoft.com/office/drawing/2014/main" id="{D9F5C02A-3D70-4C05-88B6-FA4527EC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4071" y="4443633"/>
            <a:ext cx="914400" cy="914400"/>
          </a:xfrm>
          <a:prstGeom prst="rect">
            <a:avLst/>
          </a:prstGeom>
        </p:spPr>
      </p:pic>
      <p:pic>
        <p:nvPicPr>
          <p:cNvPr id="17" name="Graphic 16" descr="Wireless router">
            <a:extLst>
              <a:ext uri="{FF2B5EF4-FFF2-40B4-BE49-F238E27FC236}">
                <a16:creationId xmlns:a16="http://schemas.microsoft.com/office/drawing/2014/main" id="{7B97E5EB-3310-4F0E-A5C9-227BF30578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51127" y="5374254"/>
            <a:ext cx="914400" cy="914400"/>
          </a:xfrm>
          <a:prstGeom prst="rect">
            <a:avLst/>
          </a:prstGeom>
        </p:spPr>
      </p:pic>
      <p:cxnSp>
        <p:nvCxnSpPr>
          <p:cNvPr id="22" name="Straight Arrow Connector 21">
            <a:extLst>
              <a:ext uri="{FF2B5EF4-FFF2-40B4-BE49-F238E27FC236}">
                <a16:creationId xmlns:a16="http://schemas.microsoft.com/office/drawing/2014/main" id="{98B11449-EE78-4935-BC04-9BB11E71FDE2}"/>
              </a:ext>
            </a:extLst>
          </p:cNvPr>
          <p:cNvCxnSpPr>
            <a:cxnSpLocks/>
            <a:endCxn id="15" idx="1"/>
          </p:cNvCxnSpPr>
          <p:nvPr/>
        </p:nvCxnSpPr>
        <p:spPr>
          <a:xfrm>
            <a:off x="6597113" y="4900833"/>
            <a:ext cx="1636958" cy="0"/>
          </a:xfrm>
          <a:prstGeom prst="straightConnector1">
            <a:avLst/>
          </a:prstGeom>
          <a:ln w="3810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B23AE0EB-9B77-4D13-A246-3D531AC07868}"/>
              </a:ext>
            </a:extLst>
          </p:cNvPr>
          <p:cNvCxnSpPr>
            <a:cxnSpLocks/>
          </p:cNvCxnSpPr>
          <p:nvPr/>
        </p:nvCxnSpPr>
        <p:spPr>
          <a:xfrm flipV="1">
            <a:off x="6597113" y="4009938"/>
            <a:ext cx="1503010" cy="630847"/>
          </a:xfrm>
          <a:prstGeom prst="straightConnector1">
            <a:avLst/>
          </a:prstGeom>
          <a:ln w="3810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01432295-8973-4A25-94A7-52BB294988B4}"/>
              </a:ext>
            </a:extLst>
          </p:cNvPr>
          <p:cNvCxnSpPr>
            <a:cxnSpLocks/>
          </p:cNvCxnSpPr>
          <p:nvPr/>
        </p:nvCxnSpPr>
        <p:spPr>
          <a:xfrm>
            <a:off x="6597113" y="5053883"/>
            <a:ext cx="1529134" cy="743491"/>
          </a:xfrm>
          <a:prstGeom prst="straightConnector1">
            <a:avLst/>
          </a:prstGeom>
          <a:ln w="3810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CD8242A6-3AB5-4885-A069-A05C3D15637C}"/>
              </a:ext>
            </a:extLst>
          </p:cNvPr>
          <p:cNvSpPr/>
          <p:nvPr/>
        </p:nvSpPr>
        <p:spPr>
          <a:xfrm>
            <a:off x="8531880" y="6586195"/>
            <a:ext cx="58446"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6FD100C-8BEF-435A-B227-BDC2E1B5FDC1}"/>
              </a:ext>
            </a:extLst>
          </p:cNvPr>
          <p:cNvSpPr/>
          <p:nvPr/>
        </p:nvSpPr>
        <p:spPr>
          <a:xfrm>
            <a:off x="8726225" y="6586196"/>
            <a:ext cx="58446"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32B3C59-4DC3-4305-B98C-CD0B0FC40160}"/>
              </a:ext>
            </a:extLst>
          </p:cNvPr>
          <p:cNvSpPr/>
          <p:nvPr/>
        </p:nvSpPr>
        <p:spPr>
          <a:xfrm>
            <a:off x="8891347" y="6586195"/>
            <a:ext cx="58446"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CA82EC5F-D052-4778-ADC2-FF1B93662E4F}"/>
              </a:ext>
            </a:extLst>
          </p:cNvPr>
          <p:cNvCxnSpPr>
            <a:cxnSpLocks/>
          </p:cNvCxnSpPr>
          <p:nvPr/>
        </p:nvCxnSpPr>
        <p:spPr>
          <a:xfrm>
            <a:off x="9295002" y="4136702"/>
            <a:ext cx="1048346" cy="5125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325ACB9-50CE-4CB1-832B-B78ED7046D65}"/>
              </a:ext>
            </a:extLst>
          </p:cNvPr>
          <p:cNvCxnSpPr>
            <a:cxnSpLocks/>
          </p:cNvCxnSpPr>
          <p:nvPr/>
        </p:nvCxnSpPr>
        <p:spPr>
          <a:xfrm flipV="1">
            <a:off x="9254051" y="5154584"/>
            <a:ext cx="1089297" cy="6427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4488A4B-4BCB-4D47-AF5F-F52BFFFD5DB2}"/>
              </a:ext>
            </a:extLst>
          </p:cNvPr>
          <p:cNvCxnSpPr>
            <a:cxnSpLocks/>
            <a:stCxn id="15" idx="3"/>
          </p:cNvCxnSpPr>
          <p:nvPr/>
        </p:nvCxnSpPr>
        <p:spPr>
          <a:xfrm>
            <a:off x="9148471" y="4900833"/>
            <a:ext cx="1194877" cy="162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4A5D931-BB51-4F2E-80CD-4073747086E1}"/>
              </a:ext>
            </a:extLst>
          </p:cNvPr>
          <p:cNvSpPr txBox="1"/>
          <p:nvPr/>
        </p:nvSpPr>
        <p:spPr>
          <a:xfrm>
            <a:off x="3417068" y="5257777"/>
            <a:ext cx="996940" cy="369332"/>
          </a:xfrm>
          <a:prstGeom prst="rect">
            <a:avLst/>
          </a:prstGeom>
          <a:noFill/>
        </p:spPr>
        <p:txBody>
          <a:bodyPr wrap="none" rtlCol="0">
            <a:spAutoFit/>
          </a:bodyPr>
          <a:lstStyle/>
          <a:p>
            <a:r>
              <a:rPr lang="en-US" dirty="0"/>
              <a:t>Attacker</a:t>
            </a:r>
          </a:p>
        </p:txBody>
      </p:sp>
      <p:sp>
        <p:nvSpPr>
          <p:cNvPr id="56" name="TextBox 55">
            <a:extLst>
              <a:ext uri="{FF2B5EF4-FFF2-40B4-BE49-F238E27FC236}">
                <a16:creationId xmlns:a16="http://schemas.microsoft.com/office/drawing/2014/main" id="{EB207C16-7279-4975-AC1B-6E4DFE283ED5}"/>
              </a:ext>
            </a:extLst>
          </p:cNvPr>
          <p:cNvSpPr txBox="1"/>
          <p:nvPr/>
        </p:nvSpPr>
        <p:spPr>
          <a:xfrm>
            <a:off x="10477296" y="4640785"/>
            <a:ext cx="1194877" cy="461665"/>
          </a:xfrm>
          <a:prstGeom prst="rect">
            <a:avLst/>
          </a:prstGeom>
          <a:noFill/>
          <a:ln w="38100">
            <a:solidFill>
              <a:schemeClr val="tx1"/>
            </a:solidFill>
          </a:ln>
        </p:spPr>
        <p:txBody>
          <a:bodyPr wrap="square" rtlCol="0">
            <a:spAutoFit/>
          </a:bodyPr>
          <a:lstStyle/>
          <a:p>
            <a:r>
              <a:rPr lang="en-US" sz="2400" b="1" dirty="0"/>
              <a:t>Victim</a:t>
            </a:r>
            <a:endParaRPr lang="en-US" b="1" dirty="0"/>
          </a:p>
        </p:txBody>
      </p:sp>
      <p:sp>
        <p:nvSpPr>
          <p:cNvPr id="57" name="TextBox 56">
            <a:extLst>
              <a:ext uri="{FF2B5EF4-FFF2-40B4-BE49-F238E27FC236}">
                <a16:creationId xmlns:a16="http://schemas.microsoft.com/office/drawing/2014/main" id="{2325F2F2-92BB-4582-8D38-CC3D9F107F7D}"/>
              </a:ext>
            </a:extLst>
          </p:cNvPr>
          <p:cNvSpPr txBox="1"/>
          <p:nvPr/>
        </p:nvSpPr>
        <p:spPr>
          <a:xfrm>
            <a:off x="5417430" y="5486623"/>
            <a:ext cx="856966" cy="369332"/>
          </a:xfrm>
          <a:prstGeom prst="rect">
            <a:avLst/>
          </a:prstGeom>
          <a:noFill/>
        </p:spPr>
        <p:txBody>
          <a:bodyPr wrap="none" rtlCol="0">
            <a:spAutoFit/>
          </a:bodyPr>
          <a:lstStyle/>
          <a:p>
            <a:r>
              <a:rPr lang="en-US" dirty="0"/>
              <a:t>server</a:t>
            </a:r>
            <a:r>
              <a:rPr lang="en-US" baseline="70000" dirty="0"/>
              <a:t>1</a:t>
            </a:r>
          </a:p>
        </p:txBody>
      </p:sp>
      <p:sp>
        <p:nvSpPr>
          <p:cNvPr id="58" name="Footer Placeholder 57">
            <a:extLst>
              <a:ext uri="{FF2B5EF4-FFF2-40B4-BE49-F238E27FC236}">
                <a16:creationId xmlns:a16="http://schemas.microsoft.com/office/drawing/2014/main" id="{DBE70592-8522-4CDF-A860-09E6C582F932}"/>
              </a:ext>
            </a:extLst>
          </p:cNvPr>
          <p:cNvSpPr>
            <a:spLocks noGrp="1"/>
          </p:cNvSpPr>
          <p:nvPr>
            <p:ph type="ftr" sz="quarter" idx="11"/>
          </p:nvPr>
        </p:nvSpPr>
        <p:spPr/>
        <p:txBody>
          <a:bodyPr/>
          <a:lstStyle/>
          <a:p>
            <a:pPr algn="l"/>
            <a:r>
              <a:rPr lang="en-US" baseline="70000" dirty="0"/>
              <a:t>1</a:t>
            </a:r>
            <a:r>
              <a:rPr lang="en-US" dirty="0"/>
              <a:t> This Photo by Unknown Author is licensed under CC BY-SA</a:t>
            </a:r>
          </a:p>
        </p:txBody>
      </p:sp>
      <p:cxnSp>
        <p:nvCxnSpPr>
          <p:cNvPr id="59" name="Straight Arrow Connector 58">
            <a:extLst>
              <a:ext uri="{FF2B5EF4-FFF2-40B4-BE49-F238E27FC236}">
                <a16:creationId xmlns:a16="http://schemas.microsoft.com/office/drawing/2014/main" id="{AEFE7CBC-53E2-460B-842B-CA12481799CE}"/>
              </a:ext>
            </a:extLst>
          </p:cNvPr>
          <p:cNvCxnSpPr>
            <a:cxnSpLocks/>
          </p:cNvCxnSpPr>
          <p:nvPr/>
        </p:nvCxnSpPr>
        <p:spPr>
          <a:xfrm>
            <a:off x="4381596" y="5053883"/>
            <a:ext cx="760855" cy="0"/>
          </a:xfrm>
          <a:prstGeom prst="straightConnector1">
            <a:avLst/>
          </a:prstGeom>
          <a:ln w="3810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24" name="Graphic 23" descr="Computer">
            <a:extLst>
              <a:ext uri="{FF2B5EF4-FFF2-40B4-BE49-F238E27FC236}">
                <a16:creationId xmlns:a16="http://schemas.microsoft.com/office/drawing/2014/main" id="{D43A5E1C-EB78-415F-86CB-1F67717FC1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51126" y="3429000"/>
            <a:ext cx="914400" cy="914400"/>
          </a:xfrm>
          <a:prstGeom prst="rect">
            <a:avLst/>
          </a:prstGeom>
        </p:spPr>
      </p:pic>
    </p:spTree>
    <p:extLst>
      <p:ext uri="{BB962C8B-B14F-4D97-AF65-F5344CB8AC3E}">
        <p14:creationId xmlns:p14="http://schemas.microsoft.com/office/powerpoint/2010/main" val="281315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EA4F6-EC3E-4C09-B33D-4BA84EB08699}"/>
              </a:ext>
            </a:extLst>
          </p:cNvPr>
          <p:cNvSpPr>
            <a:spLocks noGrp="1"/>
          </p:cNvSpPr>
          <p:nvPr>
            <p:ph type="title"/>
          </p:nvPr>
        </p:nvSpPr>
        <p:spPr/>
        <p:txBody>
          <a:bodyPr/>
          <a:lstStyle/>
          <a:p>
            <a:r>
              <a:rPr lang="en-US" dirty="0"/>
              <a:t>Security challenges in smart grid</a:t>
            </a:r>
          </a:p>
        </p:txBody>
      </p:sp>
      <p:sp>
        <p:nvSpPr>
          <p:cNvPr id="3" name="Content Placeholder 2">
            <a:extLst>
              <a:ext uri="{FF2B5EF4-FFF2-40B4-BE49-F238E27FC236}">
                <a16:creationId xmlns:a16="http://schemas.microsoft.com/office/drawing/2014/main" id="{E1289C25-969C-4815-83D8-5F8A45BCA44E}"/>
              </a:ext>
            </a:extLst>
          </p:cNvPr>
          <p:cNvSpPr>
            <a:spLocks noGrp="1"/>
          </p:cNvSpPr>
          <p:nvPr>
            <p:ph idx="1"/>
          </p:nvPr>
        </p:nvSpPr>
        <p:spPr>
          <a:xfrm>
            <a:off x="1251678" y="2237512"/>
            <a:ext cx="10178322" cy="3593591"/>
          </a:xfrm>
        </p:spPr>
        <p:txBody>
          <a:bodyPr/>
          <a:lstStyle/>
          <a:p>
            <a:r>
              <a:rPr lang="en-US" dirty="0"/>
              <a:t>Mitigation methods should address these challenges</a:t>
            </a:r>
          </a:p>
        </p:txBody>
      </p:sp>
      <p:graphicFrame>
        <p:nvGraphicFramePr>
          <p:cNvPr id="4" name="Diagram 3">
            <a:extLst>
              <a:ext uri="{FF2B5EF4-FFF2-40B4-BE49-F238E27FC236}">
                <a16:creationId xmlns:a16="http://schemas.microsoft.com/office/drawing/2014/main" id="{1B8EAAFB-9F0D-43A6-ACFD-16B6488316FD}"/>
              </a:ext>
            </a:extLst>
          </p:cNvPr>
          <p:cNvGraphicFramePr/>
          <p:nvPr>
            <p:extLst>
              <p:ext uri="{D42A27DB-BD31-4B8C-83A1-F6EECF244321}">
                <p14:modId xmlns:p14="http://schemas.microsoft.com/office/powerpoint/2010/main" val="2596898947"/>
              </p:ext>
            </p:extLst>
          </p:nvPr>
        </p:nvGraphicFramePr>
        <p:xfrm>
          <a:off x="5216105" y="1524000"/>
          <a:ext cx="6709433" cy="4951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356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FC6B-8FB2-4FF3-ABD6-66177877D052}"/>
              </a:ext>
            </a:extLst>
          </p:cNvPr>
          <p:cNvSpPr>
            <a:spLocks noGrp="1"/>
          </p:cNvSpPr>
          <p:nvPr>
            <p:ph type="title"/>
          </p:nvPr>
        </p:nvSpPr>
        <p:spPr/>
        <p:txBody>
          <a:bodyPr/>
          <a:lstStyle/>
          <a:p>
            <a:r>
              <a:rPr lang="en-US" dirty="0"/>
              <a:t>Related works</a:t>
            </a:r>
          </a:p>
        </p:txBody>
      </p:sp>
      <p:sp>
        <p:nvSpPr>
          <p:cNvPr id="3" name="Content Placeholder 2">
            <a:extLst>
              <a:ext uri="{FF2B5EF4-FFF2-40B4-BE49-F238E27FC236}">
                <a16:creationId xmlns:a16="http://schemas.microsoft.com/office/drawing/2014/main" id="{FA9E6832-F307-43F7-ABD0-61FF655746A3}"/>
              </a:ext>
            </a:extLst>
          </p:cNvPr>
          <p:cNvSpPr>
            <a:spLocks noGrp="1"/>
          </p:cNvSpPr>
          <p:nvPr>
            <p:ph idx="1"/>
          </p:nvPr>
        </p:nvSpPr>
        <p:spPr>
          <a:xfrm>
            <a:off x="1251678" y="2179321"/>
            <a:ext cx="10178322" cy="3593591"/>
          </a:xfrm>
        </p:spPr>
        <p:txBody>
          <a:bodyPr/>
          <a:lstStyle/>
          <a:p>
            <a:r>
              <a:rPr lang="en-US" dirty="0"/>
              <a:t>Specification based IDS</a:t>
            </a:r>
            <a:r>
              <a:rPr lang="en-US" baseline="70000" dirty="0"/>
              <a:t>1</a:t>
            </a:r>
          </a:p>
          <a:p>
            <a:r>
              <a:rPr lang="en-US" dirty="0"/>
              <a:t>Configuration based IDS</a:t>
            </a:r>
            <a:r>
              <a:rPr lang="en-US" baseline="70000" dirty="0"/>
              <a:t>2</a:t>
            </a:r>
          </a:p>
          <a:p>
            <a:r>
              <a:rPr lang="en-US" dirty="0"/>
              <a:t>Anomaly Detection on Encrypted Traffic</a:t>
            </a:r>
            <a:r>
              <a:rPr lang="en-US" baseline="70000" dirty="0"/>
              <a:t>3</a:t>
            </a:r>
          </a:p>
          <a:p>
            <a:r>
              <a:rPr lang="en-US" dirty="0"/>
              <a:t>Randomization based IDS</a:t>
            </a:r>
            <a:r>
              <a:rPr lang="en-US" baseline="70000" dirty="0"/>
              <a:t>4</a:t>
            </a:r>
          </a:p>
          <a:p>
            <a:r>
              <a:rPr lang="en-US" dirty="0"/>
              <a:t>Distributed IDS in a multi-layer network architecture of smart grid</a:t>
            </a:r>
            <a:r>
              <a:rPr lang="en-US" baseline="70000" dirty="0"/>
              <a:t>5</a:t>
            </a:r>
          </a:p>
          <a:p>
            <a:r>
              <a:rPr lang="en-US" dirty="0"/>
              <a:t>Real time anomaly based IDS utilizing stream data mining</a:t>
            </a:r>
            <a:r>
              <a:rPr lang="en-US" baseline="70000" dirty="0"/>
              <a:t>6</a:t>
            </a:r>
          </a:p>
          <a:p>
            <a:pPr marL="0" indent="0">
              <a:buNone/>
            </a:pPr>
            <a:endParaRPr lang="en-US" dirty="0"/>
          </a:p>
        </p:txBody>
      </p:sp>
      <p:sp>
        <p:nvSpPr>
          <p:cNvPr id="4" name="Footer Placeholder 3">
            <a:extLst>
              <a:ext uri="{FF2B5EF4-FFF2-40B4-BE49-F238E27FC236}">
                <a16:creationId xmlns:a16="http://schemas.microsoft.com/office/drawing/2014/main" id="{CF517C11-39FA-4BA0-9376-5E1FA5A62DB3}"/>
              </a:ext>
            </a:extLst>
          </p:cNvPr>
          <p:cNvSpPr>
            <a:spLocks noGrp="1"/>
          </p:cNvSpPr>
          <p:nvPr>
            <p:ph type="ftr" sz="quarter" idx="11"/>
          </p:nvPr>
        </p:nvSpPr>
        <p:spPr>
          <a:xfrm>
            <a:off x="956344" y="5622781"/>
            <a:ext cx="9831897" cy="513622"/>
          </a:xfrm>
        </p:spPr>
        <p:txBody>
          <a:bodyPr/>
          <a:lstStyle/>
          <a:p>
            <a:pPr algn="l"/>
            <a:r>
              <a:rPr lang="en-US" baseline="70000" dirty="0"/>
              <a:t>1</a:t>
            </a:r>
            <a:r>
              <a:rPr lang="en-US" dirty="0"/>
              <a:t> </a:t>
            </a:r>
            <a:r>
              <a:rPr lang="en-US" sz="1100" dirty="0"/>
              <a:t>R. Berthier and W. H. Sanders, “Specification-Based Intrusion Detection for Advanced Metering Infrastructures,” in 2011 IEEE 17th Pacific Rim International Symposium on Dependable Computing. IEEE, </a:t>
            </a:r>
            <a:r>
              <a:rPr lang="en-US" sz="1100" dirty="0" err="1"/>
              <a:t>dec</a:t>
            </a:r>
            <a:r>
              <a:rPr lang="en-US" sz="1100" dirty="0"/>
              <a:t> 2011,pp. 184–193.</a:t>
            </a:r>
          </a:p>
          <a:p>
            <a:pPr algn="l"/>
            <a:r>
              <a:rPr lang="en-US" sz="1100" baseline="70000" dirty="0"/>
              <a:t>2</a:t>
            </a:r>
            <a:r>
              <a:rPr lang="en-US" sz="1100" dirty="0"/>
              <a:t> M. Q. Ali and E. Al-</a:t>
            </a:r>
            <a:r>
              <a:rPr lang="en-US" sz="1100" dirty="0" err="1"/>
              <a:t>shaer</a:t>
            </a:r>
            <a:r>
              <a:rPr lang="en-US" sz="1100" dirty="0"/>
              <a:t>, “Configuration-based IDS for Advanced Metering Infrastructure,” Proceedings of the 2013 ACM SIGSAC conference on Computer &amp; communications security, pp. 451–462, 2013.</a:t>
            </a:r>
          </a:p>
          <a:p>
            <a:pPr algn="l"/>
            <a:r>
              <a:rPr lang="en-US" sz="1100" baseline="70000" dirty="0"/>
              <a:t>3</a:t>
            </a:r>
            <a:r>
              <a:rPr lang="en-US" sz="1100" dirty="0"/>
              <a:t> </a:t>
            </a:r>
            <a:r>
              <a:rPr lang="pt-BR" sz="1100" dirty="0"/>
              <a:t>R. Berthier, D. I. Urbina, A. A. Cardenas, M. Guerrero, U. Herberg, </a:t>
            </a:r>
            <a:r>
              <a:rPr lang="en-US" sz="1100" dirty="0"/>
              <a:t>J. G. </a:t>
            </a:r>
            <a:r>
              <a:rPr lang="en-US" sz="1100" dirty="0" err="1"/>
              <a:t>Jetcheva</a:t>
            </a:r>
            <a:r>
              <a:rPr lang="en-US" sz="1100" dirty="0"/>
              <a:t>, D. </a:t>
            </a:r>
            <a:r>
              <a:rPr lang="en-US" sz="1100" dirty="0" err="1"/>
              <a:t>Mashima</a:t>
            </a:r>
            <a:r>
              <a:rPr lang="en-US" sz="1100" dirty="0"/>
              <a:t>, J. H. Huh, and R. B. </a:t>
            </a:r>
            <a:r>
              <a:rPr lang="en-US" sz="1100" dirty="0" err="1"/>
              <a:t>Bobba</a:t>
            </a:r>
            <a:r>
              <a:rPr lang="en-US" sz="1100" dirty="0"/>
              <a:t>, “On the practicality of detecting anomalies with encrypted traffic in AMI,” in 2014 IEEE International Conference on Smart Grid Communications (</a:t>
            </a:r>
            <a:r>
              <a:rPr lang="en-US" sz="1100" dirty="0" err="1"/>
              <a:t>SmartGridComm</a:t>
            </a:r>
            <a:r>
              <a:rPr lang="en-US" sz="1100" dirty="0"/>
              <a:t>). IEEE, </a:t>
            </a:r>
            <a:r>
              <a:rPr lang="en-US" sz="1100" dirty="0" err="1"/>
              <a:t>nov</a:t>
            </a:r>
            <a:r>
              <a:rPr lang="en-US" sz="1100" dirty="0"/>
              <a:t> 2014, pp. 890–895.</a:t>
            </a:r>
          </a:p>
          <a:p>
            <a:pPr algn="l"/>
            <a:r>
              <a:rPr lang="en-US" sz="1100" baseline="70000" dirty="0"/>
              <a:t>4</a:t>
            </a:r>
            <a:r>
              <a:rPr lang="en-US" sz="1100" dirty="0"/>
              <a:t> M. Q. Ali and E. Al-</a:t>
            </a:r>
            <a:r>
              <a:rPr lang="en-US" sz="1100" dirty="0" err="1"/>
              <a:t>Shaer</a:t>
            </a:r>
            <a:r>
              <a:rPr lang="en-US" sz="1100" dirty="0"/>
              <a:t>, “Randomization-Based Intrusion Detection System for Advanced Metering Infrastructure,” ACM Transactions on Information and System Security, vol. 18, no. 2, pp. 7:1—-7:30, </a:t>
            </a:r>
            <a:r>
              <a:rPr lang="en-US" sz="1100" dirty="0" err="1"/>
              <a:t>dec</a:t>
            </a:r>
            <a:r>
              <a:rPr lang="en-US" sz="1100" dirty="0"/>
              <a:t> 2015.</a:t>
            </a:r>
          </a:p>
          <a:p>
            <a:pPr algn="l"/>
            <a:r>
              <a:rPr lang="en-US" sz="1100" baseline="70000" dirty="0"/>
              <a:t>5</a:t>
            </a:r>
            <a:r>
              <a:rPr lang="en-US" sz="1100" dirty="0"/>
              <a:t> </a:t>
            </a:r>
            <a:r>
              <a:rPr lang="en-US" dirty="0"/>
              <a:t>Y. Zhang, L. Wang, W. Sun, R. C. G. Ii, and M. </a:t>
            </a:r>
            <a:r>
              <a:rPr lang="en-US" dirty="0" err="1"/>
              <a:t>Alam</a:t>
            </a:r>
            <a:r>
              <a:rPr lang="en-US" dirty="0"/>
              <a:t>, “Distributed Intrusion Detection System in a Multi-Layer Network Architecture of Smart Grids,” IEEE Transactions on Smart Grid, vol. 2, no. 4, pp. 796– 808, </a:t>
            </a:r>
            <a:r>
              <a:rPr lang="en-US" dirty="0" err="1"/>
              <a:t>dec</a:t>
            </a:r>
            <a:r>
              <a:rPr lang="en-US" dirty="0"/>
              <a:t> 2011.</a:t>
            </a:r>
          </a:p>
          <a:p>
            <a:pPr algn="l"/>
            <a:r>
              <a:rPr lang="en-US" sz="1100" baseline="70000" dirty="0"/>
              <a:t>6</a:t>
            </a:r>
            <a:r>
              <a:rPr lang="en-US" sz="1100" dirty="0"/>
              <a:t> </a:t>
            </a:r>
            <a:r>
              <a:rPr lang="en-US" dirty="0"/>
              <a:t>F. A. A. </a:t>
            </a:r>
            <a:r>
              <a:rPr lang="en-US" dirty="0" err="1"/>
              <a:t>Alseiari</a:t>
            </a:r>
            <a:r>
              <a:rPr lang="en-US" dirty="0"/>
              <a:t> and Z. Aung, “Real-time anomaly-based distributed intrusion detection systems for advanced Metering Infrastructure utilizing stream data mining,” in 2015 International Conference on Smart Grid and Clean Energy Technologies (ICSGCE). IEEE, oct 2015, pp.148–153.</a:t>
            </a:r>
            <a:endParaRPr lang="en-US" sz="1100" dirty="0"/>
          </a:p>
          <a:p>
            <a:pPr algn="l"/>
            <a:endParaRPr lang="en-US" dirty="0"/>
          </a:p>
        </p:txBody>
      </p:sp>
    </p:spTree>
    <p:extLst>
      <p:ext uri="{BB962C8B-B14F-4D97-AF65-F5344CB8AC3E}">
        <p14:creationId xmlns:p14="http://schemas.microsoft.com/office/powerpoint/2010/main" val="255206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AA63A8-D374-4845-AEFA-604AF9E62DE9}"/>
              </a:ext>
            </a:extLst>
          </p:cNvPr>
          <p:cNvSpPr>
            <a:spLocks noGrp="1"/>
          </p:cNvSpPr>
          <p:nvPr>
            <p:ph type="title"/>
          </p:nvPr>
        </p:nvSpPr>
        <p:spPr>
          <a:xfrm>
            <a:off x="3242929" y="1073888"/>
            <a:ext cx="8437007" cy="4064627"/>
          </a:xfrm>
        </p:spPr>
        <p:txBody>
          <a:bodyPr/>
          <a:lstStyle/>
          <a:p>
            <a:r>
              <a:rPr lang="en-US" dirty="0"/>
              <a:t>The mitigation Approach</a:t>
            </a:r>
          </a:p>
        </p:txBody>
      </p:sp>
      <p:sp>
        <p:nvSpPr>
          <p:cNvPr id="5" name="Text Placeholder 4">
            <a:extLst>
              <a:ext uri="{FF2B5EF4-FFF2-40B4-BE49-F238E27FC236}">
                <a16:creationId xmlns:a16="http://schemas.microsoft.com/office/drawing/2014/main" id="{74FDD3DA-E511-45FC-8B62-A9C2AB2401A8}"/>
              </a:ext>
            </a:extLst>
          </p:cNvPr>
          <p:cNvSpPr>
            <a:spLocks noGrp="1"/>
          </p:cNvSpPr>
          <p:nvPr>
            <p:ph type="body" idx="1"/>
          </p:nvPr>
        </p:nvSpPr>
        <p:spPr>
          <a:xfrm>
            <a:off x="3242929" y="5159781"/>
            <a:ext cx="7802442" cy="1110390"/>
          </a:xfrm>
        </p:spPr>
        <p:txBody>
          <a:bodyPr>
            <a:normAutofit fontScale="92500"/>
          </a:bodyPr>
          <a:lstStyle/>
          <a:p>
            <a:r>
              <a:rPr lang="en-US" dirty="0"/>
              <a:t>MIAMI-DIL:</a:t>
            </a:r>
          </a:p>
          <a:p>
            <a:r>
              <a:rPr lang="en-US" dirty="0"/>
              <a:t>Minimally invasive attack Mitigation via detection, isolation, localization</a:t>
            </a:r>
          </a:p>
        </p:txBody>
      </p:sp>
    </p:spTree>
    <p:extLst>
      <p:ext uri="{BB962C8B-B14F-4D97-AF65-F5344CB8AC3E}">
        <p14:creationId xmlns:p14="http://schemas.microsoft.com/office/powerpoint/2010/main" val="406085564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7550</TotalTime>
  <Words>2044</Words>
  <Application>Microsoft Office PowerPoint</Application>
  <PresentationFormat>Widescreen</PresentationFormat>
  <Paragraphs>290</Paragraphs>
  <Slides>25</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 Math</vt:lpstr>
      <vt:lpstr>Corbel</vt:lpstr>
      <vt:lpstr>Gill Sans MT</vt:lpstr>
      <vt:lpstr>Impact</vt:lpstr>
      <vt:lpstr>Badge</vt:lpstr>
      <vt:lpstr>Mitigating IoT-based Cyberattacks on the Smart Grid</vt:lpstr>
      <vt:lpstr>Outline</vt:lpstr>
      <vt:lpstr>What is Smart grid?</vt:lpstr>
      <vt:lpstr>Smart grid model</vt:lpstr>
      <vt:lpstr>Cybersecurity in smart grid</vt:lpstr>
      <vt:lpstr>Iot-triggered threats</vt:lpstr>
      <vt:lpstr>Security challenges in smart grid</vt:lpstr>
      <vt:lpstr>Related works</vt:lpstr>
      <vt:lpstr>The mitigation Approach</vt:lpstr>
      <vt:lpstr>MIAMI-DIL  Framework</vt:lpstr>
      <vt:lpstr>Underpinning anomaly detection algorithm:  Online Discrepancy Test (ODIT)</vt:lpstr>
      <vt:lpstr>Odit: Training</vt:lpstr>
      <vt:lpstr>Odit: Training</vt:lpstr>
      <vt:lpstr>Odit: Training</vt:lpstr>
      <vt:lpstr>Odit: Training</vt:lpstr>
      <vt:lpstr>Odit: Test</vt:lpstr>
      <vt:lpstr>Odit: Test</vt:lpstr>
      <vt:lpstr>System-wide ids</vt:lpstr>
      <vt:lpstr>Isolation and localization of anomaly</vt:lpstr>
      <vt:lpstr>Isolation and localization of anomaly</vt:lpstr>
      <vt:lpstr>an Attack scenario</vt:lpstr>
      <vt:lpstr>PowerPoint Presentation</vt:lpstr>
      <vt:lpstr>Odit vs. cusum jamming-type Dos attack</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Mitigating IoT-based Cyberattacks on the Smart Grid</dc:title>
  <dc:creator>Mahsa Mozaffari</dc:creator>
  <cp:lastModifiedBy>Mahsa Mozaffari</cp:lastModifiedBy>
  <cp:revision>126</cp:revision>
  <cp:lastPrinted>2017-12-11T19:52:32Z</cp:lastPrinted>
  <dcterms:created xsi:type="dcterms:W3CDTF">2017-11-30T22:11:18Z</dcterms:created>
  <dcterms:modified xsi:type="dcterms:W3CDTF">2017-12-23T18:05:17Z</dcterms:modified>
</cp:coreProperties>
</file>